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handoutMasterIdLst>
    <p:handoutMasterId r:id="rId20"/>
  </p:handoutMasterIdLst>
  <p:sldIdLst>
    <p:sldId id="256" r:id="rId2"/>
    <p:sldId id="257" r:id="rId3"/>
    <p:sldId id="268" r:id="rId4"/>
    <p:sldId id="267" r:id="rId5"/>
    <p:sldId id="258" r:id="rId6"/>
    <p:sldId id="271" r:id="rId7"/>
    <p:sldId id="272" r:id="rId8"/>
    <p:sldId id="277" r:id="rId9"/>
    <p:sldId id="286" r:id="rId10"/>
    <p:sldId id="287" r:id="rId11"/>
    <p:sldId id="288" r:id="rId12"/>
    <p:sldId id="289" r:id="rId13"/>
    <p:sldId id="290" r:id="rId14"/>
    <p:sldId id="259" r:id="rId15"/>
    <p:sldId id="263" r:id="rId16"/>
    <p:sldId id="273" r:id="rId17"/>
    <p:sldId id="265" r:id="rId18"/>
  </p:sldIdLst>
  <p:sldSz cx="9144000" cy="6858000" type="screen4x3"/>
  <p:notesSz cx="6858000" cy="9144000"/>
  <p:custDataLst>
    <p:tags r:id="rId21"/>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0026"/>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322" y="67"/>
      </p:cViewPr>
      <p:guideLst>
        <p:guide orient="horz" pos="2160"/>
        <p:guide pos="2880"/>
      </p:guideLst>
    </p:cSldViewPr>
  </p:slideViewPr>
  <p:notesTextViewPr>
    <p:cViewPr>
      <p:scale>
        <a:sx n="100" d="100"/>
        <a:sy n="100" d="100"/>
      </p:scale>
      <p:origin x="0" y="0"/>
    </p:cViewPr>
  </p:notesTextViewPr>
  <p:notesViewPr>
    <p:cSldViewPr snapToGrid="0">
      <p:cViewPr varScale="1">
        <p:scale>
          <a:sx n="50" d="100"/>
          <a:sy n="50" d="100"/>
        </p:scale>
        <p:origin x="-13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92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92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92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6F7CCA1-5C1D-44F6-A877-AEAB773D66D2}" type="slidenum">
              <a:rPr lang="en-US" altLang="en-US"/>
              <a:pPr>
                <a:defRPr/>
              </a:pPr>
              <a:t>‹#›</a:t>
            </a:fld>
            <a:endParaRPr lang="en-US" altLang="en-US"/>
          </a:p>
        </p:txBody>
      </p:sp>
    </p:spTree>
    <p:extLst>
      <p:ext uri="{BB962C8B-B14F-4D97-AF65-F5344CB8AC3E}">
        <p14:creationId xmlns:p14="http://schemas.microsoft.com/office/powerpoint/2010/main" val="1423852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EDBFD21-6685-4E64-9818-C5663F18C293}" type="slidenum">
              <a:rPr lang="en-US" altLang="en-US"/>
              <a:pPr>
                <a:defRPr/>
              </a:pPr>
              <a:t>‹#›</a:t>
            </a:fld>
            <a:endParaRPr lang="en-US" altLang="en-US"/>
          </a:p>
        </p:txBody>
      </p:sp>
    </p:spTree>
    <p:extLst>
      <p:ext uri="{BB962C8B-B14F-4D97-AF65-F5344CB8AC3E}">
        <p14:creationId xmlns:p14="http://schemas.microsoft.com/office/powerpoint/2010/main" val="26431731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51D782F-8329-4385-9C5D-E4837ECFFBAC}" type="slidenum">
              <a:rPr lang="en-US" altLang="en-US" smtClean="0"/>
              <a:pPr>
                <a:spcBef>
                  <a:spcPct val="0"/>
                </a:spcBef>
              </a:pPr>
              <a:t>1</a:t>
            </a:fld>
            <a:endParaRPr lang="en-US" altLang="en-US"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670509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3D33C56-E6BA-497D-8C5E-D585B322CACA}" type="slidenum">
              <a:rPr lang="en-US" altLang="en-US" smtClean="0"/>
              <a:pPr>
                <a:spcBef>
                  <a:spcPct val="0"/>
                </a:spcBef>
              </a:pPr>
              <a:t>2</a:t>
            </a:fld>
            <a:endParaRPr lang="en-US" altLang="en-US"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911922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DEC241-4257-414D-A51D-55021EB7C3D1}" type="slidenum">
              <a:rPr lang="en-US" altLang="en-US" smtClean="0"/>
              <a:pPr>
                <a:spcBef>
                  <a:spcPct val="0"/>
                </a:spcBef>
              </a:pPr>
              <a:t>3</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402610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539A601-1531-4B2A-B1C6-51996D5B090D}" type="slidenum">
              <a:rPr lang="en-US" altLang="en-US" smtClean="0"/>
              <a:pPr>
                <a:spcBef>
                  <a:spcPct val="0"/>
                </a:spcBef>
              </a:pPr>
              <a:t>4</a:t>
            </a:fld>
            <a:endParaRPr lang="en-US" altLang="en-US" smtClean="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924467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DBFD21-6685-4E64-9818-C5663F18C293}" type="slidenum">
              <a:rPr lang="en-US" altLang="en-US" smtClean="0"/>
              <a:pPr>
                <a:defRPr/>
              </a:pPr>
              <a:t>8</a:t>
            </a:fld>
            <a:endParaRPr lang="en-US" altLang="en-US"/>
          </a:p>
        </p:txBody>
      </p:sp>
    </p:spTree>
    <p:extLst>
      <p:ext uri="{BB962C8B-B14F-4D97-AF65-F5344CB8AC3E}">
        <p14:creationId xmlns:p14="http://schemas.microsoft.com/office/powerpoint/2010/main" val="2424982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F342E8-7A15-4AE0-8BD7-8BF54E611AFE}" type="slidenum">
              <a:rPr lang="en-US" altLang="en-US" smtClean="0"/>
              <a:pPr/>
              <a:t>16</a:t>
            </a:fld>
            <a:endParaRPr lang="en-US" altLang="en-US" smtClean="0"/>
          </a:p>
        </p:txBody>
      </p:sp>
    </p:spTree>
    <p:extLst>
      <p:ext uri="{BB962C8B-B14F-4D97-AF65-F5344CB8AC3E}">
        <p14:creationId xmlns:p14="http://schemas.microsoft.com/office/powerpoint/2010/main" val="7867027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PPT_intro_RB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685800" y="2130425"/>
            <a:ext cx="7772400" cy="1470025"/>
          </a:xfrm>
        </p:spPr>
        <p:txBody>
          <a:bodyPr/>
          <a:lstStyle>
            <a:lvl1pPr algn="ctr">
              <a:defRPr>
                <a:solidFill>
                  <a:schemeClr val="bg1"/>
                </a:solidFill>
              </a:defRPr>
            </a:lvl1pPr>
          </a:lstStyle>
          <a:p>
            <a:r>
              <a:rPr lang="en-US"/>
              <a:t>Click to edit Master title style</a:t>
            </a:r>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1429929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F55821A-AD88-4BCA-A8D2-E1C1053F1E5A}" type="slidenum">
              <a:rPr lang="en-US" altLang="en-US"/>
              <a:pPr>
                <a:defRPr/>
              </a:pPr>
              <a:t>‹#›</a:t>
            </a:fld>
            <a:endParaRPr lang="en-US" altLang="en-US"/>
          </a:p>
        </p:txBody>
      </p:sp>
    </p:spTree>
    <p:extLst>
      <p:ext uri="{BB962C8B-B14F-4D97-AF65-F5344CB8AC3E}">
        <p14:creationId xmlns:p14="http://schemas.microsoft.com/office/powerpoint/2010/main" val="811380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66788"/>
            <a:ext cx="2057400" cy="5245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66788"/>
            <a:ext cx="6019800" cy="5245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C7620C6-3216-42DB-BD8F-0AC65322566C}" type="slidenum">
              <a:rPr lang="en-US" altLang="en-US"/>
              <a:pPr>
                <a:defRPr/>
              </a:pPr>
              <a:t>‹#›</a:t>
            </a:fld>
            <a:endParaRPr lang="en-US" altLang="en-US"/>
          </a:p>
        </p:txBody>
      </p:sp>
    </p:spTree>
    <p:extLst>
      <p:ext uri="{BB962C8B-B14F-4D97-AF65-F5344CB8AC3E}">
        <p14:creationId xmlns:p14="http://schemas.microsoft.com/office/powerpoint/2010/main" val="2227220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996655C7-5528-437F-985F-D54DA7449530}" type="slidenum">
              <a:rPr lang="en-US" altLang="en-US"/>
              <a:pPr>
                <a:defRPr/>
              </a:pPr>
              <a:t>‹#›</a:t>
            </a:fld>
            <a:endParaRPr lang="en-US" altLang="en-US"/>
          </a:p>
        </p:txBody>
      </p:sp>
    </p:spTree>
    <p:extLst>
      <p:ext uri="{BB962C8B-B14F-4D97-AF65-F5344CB8AC3E}">
        <p14:creationId xmlns:p14="http://schemas.microsoft.com/office/powerpoint/2010/main" val="3368695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19331BE0-B173-4EB3-8499-3E6B41EED00A}" type="slidenum">
              <a:rPr lang="en-US" altLang="en-US"/>
              <a:pPr>
                <a:defRPr/>
              </a:pPr>
              <a:t>‹#›</a:t>
            </a:fld>
            <a:endParaRPr lang="en-US" altLang="en-US"/>
          </a:p>
        </p:txBody>
      </p:sp>
    </p:spTree>
    <p:extLst>
      <p:ext uri="{BB962C8B-B14F-4D97-AF65-F5344CB8AC3E}">
        <p14:creationId xmlns:p14="http://schemas.microsoft.com/office/powerpoint/2010/main" val="1330112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66900"/>
            <a:ext cx="4038600" cy="4344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66900"/>
            <a:ext cx="4038600" cy="4344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8D4EAEA2-D9D3-4C84-92C4-65F75AEEC612}" type="slidenum">
              <a:rPr lang="en-US" altLang="en-US"/>
              <a:pPr>
                <a:defRPr/>
              </a:pPr>
              <a:t>‹#›</a:t>
            </a:fld>
            <a:endParaRPr lang="en-US" altLang="en-US"/>
          </a:p>
        </p:txBody>
      </p:sp>
    </p:spTree>
    <p:extLst>
      <p:ext uri="{BB962C8B-B14F-4D97-AF65-F5344CB8AC3E}">
        <p14:creationId xmlns:p14="http://schemas.microsoft.com/office/powerpoint/2010/main" val="34594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4D20C4FF-8A3A-4096-BEEE-B828949EF056}" type="slidenum">
              <a:rPr lang="en-US" altLang="en-US"/>
              <a:pPr>
                <a:defRPr/>
              </a:pPr>
              <a:t>‹#›</a:t>
            </a:fld>
            <a:endParaRPr lang="en-US" altLang="en-US"/>
          </a:p>
        </p:txBody>
      </p:sp>
    </p:spTree>
    <p:extLst>
      <p:ext uri="{BB962C8B-B14F-4D97-AF65-F5344CB8AC3E}">
        <p14:creationId xmlns:p14="http://schemas.microsoft.com/office/powerpoint/2010/main" val="1506180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97971808-F4E9-41DF-8F99-C2F89A76BC80}" type="slidenum">
              <a:rPr lang="en-US" altLang="en-US"/>
              <a:pPr>
                <a:defRPr/>
              </a:pPr>
              <a:t>‹#›</a:t>
            </a:fld>
            <a:endParaRPr lang="en-US" altLang="en-US"/>
          </a:p>
        </p:txBody>
      </p:sp>
    </p:spTree>
    <p:extLst>
      <p:ext uri="{BB962C8B-B14F-4D97-AF65-F5344CB8AC3E}">
        <p14:creationId xmlns:p14="http://schemas.microsoft.com/office/powerpoint/2010/main" val="2468558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73B38C9E-FE9C-4BF0-8426-180BB51B3045}" type="slidenum">
              <a:rPr lang="en-US" altLang="en-US"/>
              <a:pPr>
                <a:defRPr/>
              </a:pPr>
              <a:t>‹#›</a:t>
            </a:fld>
            <a:endParaRPr lang="en-US" altLang="en-US"/>
          </a:p>
        </p:txBody>
      </p:sp>
    </p:spTree>
    <p:extLst>
      <p:ext uri="{BB962C8B-B14F-4D97-AF65-F5344CB8AC3E}">
        <p14:creationId xmlns:p14="http://schemas.microsoft.com/office/powerpoint/2010/main" val="3619206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3C56F3B-179F-47ED-B187-D62CCC92E5D6}" type="slidenum">
              <a:rPr lang="en-US" altLang="en-US"/>
              <a:pPr>
                <a:defRPr/>
              </a:pPr>
              <a:t>‹#›</a:t>
            </a:fld>
            <a:endParaRPr lang="en-US" altLang="en-US"/>
          </a:p>
        </p:txBody>
      </p:sp>
    </p:spTree>
    <p:extLst>
      <p:ext uri="{BB962C8B-B14F-4D97-AF65-F5344CB8AC3E}">
        <p14:creationId xmlns:p14="http://schemas.microsoft.com/office/powerpoint/2010/main" val="584618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7F7DFD3-247D-4853-97EE-87A0857203B7}" type="slidenum">
              <a:rPr lang="en-US" altLang="en-US"/>
              <a:pPr>
                <a:defRPr/>
              </a:pPr>
              <a:t>‹#›</a:t>
            </a:fld>
            <a:endParaRPr lang="en-US" altLang="en-US"/>
          </a:p>
        </p:txBody>
      </p:sp>
    </p:spTree>
    <p:extLst>
      <p:ext uri="{BB962C8B-B14F-4D97-AF65-F5344CB8AC3E}">
        <p14:creationId xmlns:p14="http://schemas.microsoft.com/office/powerpoint/2010/main" val="998177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PPT_topbanner_RB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966788"/>
            <a:ext cx="82296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457200" y="1866900"/>
            <a:ext cx="8229600"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0" name="Rectangle 6"/>
          <p:cNvSpPr>
            <a:spLocks noGrp="1" noChangeArrowheads="1"/>
          </p:cNvSpPr>
          <p:nvPr>
            <p:ph type="sldNum" sz="quarter" idx="4"/>
          </p:nvPr>
        </p:nvSpPr>
        <p:spPr bwMode="auto">
          <a:xfrm>
            <a:off x="6553200" y="631666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5F5F5F"/>
                </a:solidFill>
              </a:defRPr>
            </a:lvl1pPr>
          </a:lstStyle>
          <a:p>
            <a:pPr>
              <a:defRPr/>
            </a:pPr>
            <a:fld id="{6FCC2099-A490-4CE0-A369-774987EB9A02}" type="slidenum">
              <a:rPr lang="en-US" altLang="en-US"/>
              <a:pPr>
                <a:defRPr/>
              </a:pPr>
              <a:t>‹#›</a:t>
            </a:fld>
            <a:endParaRPr lang="en-US" altLang="en-US"/>
          </a:p>
        </p:txBody>
      </p:sp>
      <p:sp>
        <p:nvSpPr>
          <p:cNvPr id="2" name="Text Box 9"/>
          <p:cNvSpPr txBox="1">
            <a:spLocks noChangeArrowheads="1"/>
          </p:cNvSpPr>
          <p:nvPr/>
        </p:nvSpPr>
        <p:spPr bwMode="auto">
          <a:xfrm>
            <a:off x="457200" y="6319838"/>
            <a:ext cx="3395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en-US" sz="1400" smtClean="0">
                <a:solidFill>
                  <a:srgbClr val="5F5F5F"/>
                </a:solidFill>
                <a:latin typeface="Verdana" pitchFamily="34" charset="0"/>
              </a:rPr>
              <a:t>Rutgers Business School</a:t>
            </a:r>
          </a:p>
        </p:txBody>
      </p:sp>
      <p:sp>
        <p:nvSpPr>
          <p:cNvPr id="1031" name="Text Box 10"/>
          <p:cNvSpPr txBox="1">
            <a:spLocks noChangeArrowheads="1"/>
          </p:cNvSpPr>
          <p:nvPr/>
        </p:nvSpPr>
        <p:spPr bwMode="auto">
          <a:xfrm>
            <a:off x="4876800" y="174625"/>
            <a:ext cx="419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en-US" sz="2000" dirty="0" err="1" smtClean="0">
                <a:solidFill>
                  <a:schemeClr val="bg1"/>
                </a:solidFill>
                <a:latin typeface="Verdana" pitchFamily="34" charset="0"/>
              </a:rPr>
              <a:t>MFinA</a:t>
            </a:r>
            <a:endParaRPr lang="en-US" altLang="en-US" sz="2000" dirty="0" smtClean="0">
              <a:solidFill>
                <a:schemeClr val="bg1"/>
              </a:solidFill>
              <a:latin typeface="Verdana" pitchFamily="34" charset="0"/>
            </a:endParaRPr>
          </a:p>
        </p:txBody>
      </p:sp>
    </p:spTree>
  </p:cSld>
  <p:clrMap bg1="lt1" tx1="dk1" bg2="lt2" tx2="dk2" accent1="accent1" accent2="accent2" accent3="accent3" accent4="accent4" accent5="accent5" accent6="accent6" hlink="hlink" folHlink="folHlink"/>
  <p:sldLayoutIdLst>
    <p:sldLayoutId id="2147483755"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hdr="0" ftr="0" dt="0"/>
  <p:txStyles>
    <p:title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Verdana" pitchFamily="34" charset="0"/>
        </a:defRPr>
      </a:lvl2pPr>
      <a:lvl3pPr algn="l" rtl="0" eaLnBrk="0" fontAlgn="base" hangingPunct="0">
        <a:spcBef>
          <a:spcPct val="0"/>
        </a:spcBef>
        <a:spcAft>
          <a:spcPct val="0"/>
        </a:spcAft>
        <a:defRPr sz="3000">
          <a:solidFill>
            <a:schemeClr val="tx2"/>
          </a:solidFill>
          <a:latin typeface="Verdana" pitchFamily="34" charset="0"/>
        </a:defRPr>
      </a:lvl3pPr>
      <a:lvl4pPr algn="l" rtl="0" eaLnBrk="0" fontAlgn="base" hangingPunct="0">
        <a:spcBef>
          <a:spcPct val="0"/>
        </a:spcBef>
        <a:spcAft>
          <a:spcPct val="0"/>
        </a:spcAft>
        <a:defRPr sz="3000">
          <a:solidFill>
            <a:schemeClr val="tx2"/>
          </a:solidFill>
          <a:latin typeface="Verdana" pitchFamily="34" charset="0"/>
        </a:defRPr>
      </a:lvl4pPr>
      <a:lvl5pPr algn="l" rtl="0" eaLnBrk="0" fontAlgn="base" hangingPunct="0">
        <a:spcBef>
          <a:spcPct val="0"/>
        </a:spcBef>
        <a:spcAft>
          <a:spcPct val="0"/>
        </a:spcAft>
        <a:defRPr sz="3000">
          <a:solidFill>
            <a:schemeClr val="tx2"/>
          </a:solidFill>
          <a:latin typeface="Verdana" pitchFamily="34" charset="0"/>
        </a:defRPr>
      </a:lvl5pPr>
      <a:lvl6pPr marL="457200" algn="l" rtl="0" fontAlgn="base">
        <a:spcBef>
          <a:spcPct val="0"/>
        </a:spcBef>
        <a:spcAft>
          <a:spcPct val="0"/>
        </a:spcAft>
        <a:defRPr sz="3000">
          <a:solidFill>
            <a:schemeClr val="tx2"/>
          </a:solidFill>
          <a:latin typeface="Verdana" pitchFamily="34" charset="0"/>
        </a:defRPr>
      </a:lvl6pPr>
      <a:lvl7pPr marL="914400" algn="l" rtl="0" fontAlgn="base">
        <a:spcBef>
          <a:spcPct val="0"/>
        </a:spcBef>
        <a:spcAft>
          <a:spcPct val="0"/>
        </a:spcAft>
        <a:defRPr sz="3000">
          <a:solidFill>
            <a:schemeClr val="tx2"/>
          </a:solidFill>
          <a:latin typeface="Verdana" pitchFamily="34" charset="0"/>
        </a:defRPr>
      </a:lvl7pPr>
      <a:lvl8pPr marL="1371600" algn="l" rtl="0" fontAlgn="base">
        <a:spcBef>
          <a:spcPct val="0"/>
        </a:spcBef>
        <a:spcAft>
          <a:spcPct val="0"/>
        </a:spcAft>
        <a:defRPr sz="3000">
          <a:solidFill>
            <a:schemeClr val="tx2"/>
          </a:solidFill>
          <a:latin typeface="Verdana" pitchFamily="34" charset="0"/>
        </a:defRPr>
      </a:lvl8pPr>
      <a:lvl9pPr marL="1828800" algn="l" rtl="0" fontAlgn="base">
        <a:spcBef>
          <a:spcPct val="0"/>
        </a:spcBef>
        <a:spcAft>
          <a:spcPct val="0"/>
        </a:spcAft>
        <a:defRPr sz="3000">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9.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0.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1.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2.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3.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4.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5.xml"/><Relationship Id="rId6" Type="http://schemas.openxmlformats.org/officeDocument/2006/relationships/image" Target="../media/image3.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5" Type="http://schemas.openxmlformats.org/officeDocument/2006/relationships/image" Target="../media/image3.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p>
            <a:pPr eaLnBrk="1" hangingPunct="1"/>
            <a:r>
              <a:rPr lang="en-US" altLang="en-US" smtClean="0"/>
              <a:t>Master of Financial Analysis Program</a:t>
            </a:r>
            <a:br>
              <a:rPr lang="en-US" altLang="en-US" smtClean="0"/>
            </a:br>
            <a:endParaRPr lang="en-US" altLang="en-US" smtClean="0"/>
          </a:p>
        </p:txBody>
      </p:sp>
      <p:sp>
        <p:nvSpPr>
          <p:cNvPr id="5123" name="Rectangle 3"/>
          <p:cNvSpPr>
            <a:spLocks noGrp="1" noChangeArrowheads="1"/>
          </p:cNvSpPr>
          <p:nvPr>
            <p:ph type="subTitle" idx="1"/>
          </p:nvPr>
        </p:nvSpPr>
        <p:spPr/>
        <p:txBody>
          <a:bodyPr/>
          <a:lstStyle/>
          <a:p>
            <a:pPr eaLnBrk="1" hangingPunct="1"/>
            <a:r>
              <a:rPr lang="en-US" altLang="en-US" dirty="0" smtClean="0"/>
              <a:t>Daniel G. Weaver, Ph.D.</a:t>
            </a:r>
          </a:p>
          <a:p>
            <a:pPr eaLnBrk="1" hangingPunct="1"/>
            <a:r>
              <a:rPr lang="en-US" altLang="en-US" dirty="0" smtClean="0"/>
              <a:t>Professor of Finance</a:t>
            </a:r>
          </a:p>
          <a:p>
            <a:pPr eaLnBrk="1" hangingPunct="1"/>
            <a:r>
              <a:rPr lang="en-US" altLang="en-US" dirty="0" smtClean="0"/>
              <a:t>Founding Director, Master of Financial Analysis Program</a:t>
            </a:r>
          </a:p>
          <a:p>
            <a:pPr eaLnBrk="1" hangingPunct="1"/>
            <a:endParaRPr lang="en-US" altLang="en-US" dirty="0" smtClean="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33"/>
    </mc:Choice>
    <mc:Fallback xmlns="">
      <p:transition spd="slow" advTm="9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altLang="en-US" sz="3200" dirty="0">
                <a:latin typeface="Arial" panose="020B0604020202020204" pitchFamily="34" charset="0"/>
              </a:rPr>
              <a:t>Part-time </a:t>
            </a:r>
            <a:r>
              <a:rPr lang="en-US" altLang="en-US" sz="3200" dirty="0" smtClean="0">
                <a:latin typeface="Arial" panose="020B0604020202020204" pitchFamily="34" charset="0"/>
              </a:rPr>
              <a:t>Options and Start Times</a:t>
            </a:r>
            <a:endParaRPr lang="en-US" altLang="en-US" dirty="0" smtClean="0"/>
          </a:p>
        </p:txBody>
      </p:sp>
      <p:sp>
        <p:nvSpPr>
          <p:cNvPr id="16387"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200">
                <a:solidFill>
                  <a:schemeClr val="tx1"/>
                </a:solidFill>
                <a:latin typeface="Verdana" panose="020B0604030504040204" pitchFamily="34" charset="0"/>
              </a:defRPr>
            </a:lvl1pPr>
            <a:lvl2pPr marL="742950" indent="-285750">
              <a:spcBef>
                <a:spcPct val="20000"/>
              </a:spcBef>
              <a:buChar char="–"/>
              <a:defRPr>
                <a:solidFill>
                  <a:schemeClr val="tx1"/>
                </a:solidFill>
                <a:latin typeface="Verdana" panose="020B0604030504040204" pitchFamily="34" charset="0"/>
              </a:defRPr>
            </a:lvl2pPr>
            <a:lvl3pPr marL="1143000" indent="-228600">
              <a:spcBef>
                <a:spcPct val="20000"/>
              </a:spcBef>
              <a:buChar char="•"/>
              <a:defRPr sz="1600">
                <a:solidFill>
                  <a:schemeClr val="tx1"/>
                </a:solidFill>
                <a:latin typeface="Verdana" panose="020B0604030504040204" pitchFamily="34" charset="0"/>
              </a:defRPr>
            </a:lvl3pPr>
            <a:lvl4pPr marL="1600200" indent="-228600">
              <a:spcBef>
                <a:spcPct val="20000"/>
              </a:spcBef>
              <a:buChar char="–"/>
              <a:defRPr sz="1400">
                <a:solidFill>
                  <a:schemeClr val="tx1"/>
                </a:solidFill>
                <a:latin typeface="Verdana" panose="020B0604030504040204" pitchFamily="34" charset="0"/>
              </a:defRPr>
            </a:lvl4pPr>
            <a:lvl5pPr marL="2057400" indent="-228600">
              <a:spcBef>
                <a:spcPct val="20000"/>
              </a:spcBef>
              <a:buChar char="»"/>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defRPr>
            </a:lvl9pPr>
          </a:lstStyle>
          <a:p>
            <a:pPr>
              <a:spcBef>
                <a:spcPct val="0"/>
              </a:spcBef>
              <a:buFontTx/>
              <a:buNone/>
            </a:pPr>
            <a:fld id="{6B0CDB1A-9B5D-4E97-B14E-AA826EE44004}" type="slidenum">
              <a:rPr lang="en-US" altLang="en-US" sz="1400" smtClean="0">
                <a:solidFill>
                  <a:srgbClr val="5F5F5F"/>
                </a:solidFill>
                <a:latin typeface="Arial" panose="020B0604020202020204" pitchFamily="34" charset="0"/>
              </a:rPr>
              <a:pPr>
                <a:spcBef>
                  <a:spcPct val="0"/>
                </a:spcBef>
                <a:buFontTx/>
                <a:buNone/>
              </a:pPr>
              <a:t>10</a:t>
            </a:fld>
            <a:endParaRPr lang="en-US" altLang="en-US" sz="1400" smtClean="0">
              <a:solidFill>
                <a:srgbClr val="5F5F5F"/>
              </a:solidFill>
              <a:latin typeface="Arial" panose="020B0604020202020204" pitchFamily="34" charset="0"/>
            </a:endParaRPr>
          </a:p>
        </p:txBody>
      </p:sp>
      <p:sp>
        <p:nvSpPr>
          <p:cNvPr id="14340" name="TextBox 5"/>
          <p:cNvSpPr txBox="1">
            <a:spLocks noChangeArrowheads="1"/>
          </p:cNvSpPr>
          <p:nvPr/>
        </p:nvSpPr>
        <p:spPr bwMode="auto">
          <a:xfrm>
            <a:off x="263345" y="1488632"/>
            <a:ext cx="813752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200">
                <a:solidFill>
                  <a:schemeClr val="tx1"/>
                </a:solidFill>
                <a:latin typeface="Verdana" panose="020B0604030504040204" pitchFamily="34" charset="0"/>
              </a:defRPr>
            </a:lvl1pPr>
            <a:lvl2pPr marL="742950" indent="-285750">
              <a:spcBef>
                <a:spcPct val="20000"/>
              </a:spcBef>
              <a:buChar char="–"/>
              <a:defRPr>
                <a:solidFill>
                  <a:schemeClr val="tx1"/>
                </a:solidFill>
                <a:latin typeface="Verdana" panose="020B0604030504040204" pitchFamily="34" charset="0"/>
              </a:defRPr>
            </a:lvl2pPr>
            <a:lvl3pPr marL="1143000" indent="-228600">
              <a:spcBef>
                <a:spcPct val="20000"/>
              </a:spcBef>
              <a:buChar char="•"/>
              <a:defRPr sz="1600">
                <a:solidFill>
                  <a:schemeClr val="tx1"/>
                </a:solidFill>
                <a:latin typeface="Verdana" panose="020B0604030504040204" pitchFamily="34" charset="0"/>
              </a:defRPr>
            </a:lvl3pPr>
            <a:lvl4pPr marL="1600200" indent="-228600">
              <a:spcBef>
                <a:spcPct val="20000"/>
              </a:spcBef>
              <a:buChar char="–"/>
              <a:defRPr sz="1400">
                <a:solidFill>
                  <a:schemeClr val="tx1"/>
                </a:solidFill>
                <a:latin typeface="Verdana" panose="020B0604030504040204" pitchFamily="34" charset="0"/>
              </a:defRPr>
            </a:lvl4pPr>
            <a:lvl5pPr marL="2057400" indent="-228600">
              <a:spcBef>
                <a:spcPct val="20000"/>
              </a:spcBef>
              <a:buChar char="»"/>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defRPr>
            </a:lvl9pPr>
          </a:lstStyle>
          <a:p>
            <a:pPr marL="285750" indent="-285750" eaLnBrk="1" hangingPunct="1">
              <a:lnSpc>
                <a:spcPct val="150000"/>
              </a:lnSpc>
              <a:spcBef>
                <a:spcPct val="0"/>
              </a:spcBef>
              <a:defRPr/>
            </a:pPr>
            <a:r>
              <a:rPr lang="en-US" altLang="en-US" sz="1600" dirty="0" smtClean="0">
                <a:latin typeface="Arial" panose="020B0604020202020204" pitchFamily="34" charset="0"/>
              </a:rPr>
              <a:t>The program offers part-time options geared toward working professionals with at least two years of work experience. </a:t>
            </a:r>
          </a:p>
          <a:p>
            <a:pPr marL="285750" eaLnBrk="1" hangingPunct="1">
              <a:lnSpc>
                <a:spcPct val="150000"/>
              </a:lnSpc>
              <a:spcBef>
                <a:spcPct val="0"/>
              </a:spcBef>
              <a:defRPr/>
            </a:pPr>
            <a:r>
              <a:rPr lang="en-US" altLang="en-US" sz="1600" b="1" dirty="0" smtClean="0">
                <a:solidFill>
                  <a:srgbClr val="FF0000"/>
                </a:solidFill>
                <a:latin typeface="Arial" panose="020B0604020202020204" pitchFamily="34" charset="0"/>
              </a:rPr>
              <a:t>20 Month Part Time Program</a:t>
            </a:r>
          </a:p>
          <a:p>
            <a:pPr marL="1028700" lvl="1" eaLnBrk="1" hangingPunct="1">
              <a:lnSpc>
                <a:spcPct val="150000"/>
              </a:lnSpc>
              <a:spcBef>
                <a:spcPct val="0"/>
              </a:spcBef>
              <a:defRPr/>
            </a:pPr>
            <a:r>
              <a:rPr lang="en-US" altLang="en-US" sz="1600" dirty="0" smtClean="0">
                <a:latin typeface="Arial" panose="020B0604020202020204" pitchFamily="34" charset="0"/>
              </a:rPr>
              <a:t>Take 2 evening classes a week. </a:t>
            </a:r>
          </a:p>
          <a:p>
            <a:pPr marL="1028700" lvl="1" eaLnBrk="1" hangingPunct="1">
              <a:lnSpc>
                <a:spcPct val="150000"/>
              </a:lnSpc>
              <a:spcBef>
                <a:spcPct val="0"/>
              </a:spcBef>
              <a:defRPr/>
            </a:pPr>
            <a:r>
              <a:rPr lang="en-US" altLang="en-US" sz="1600" dirty="0" smtClean="0">
                <a:latin typeface="Arial" panose="020B0604020202020204" pitchFamily="34" charset="0"/>
              </a:rPr>
              <a:t>Starts in fall only (e.g., start September </a:t>
            </a:r>
            <a:r>
              <a:rPr lang="en-US" altLang="en-US" sz="1600" dirty="0" smtClean="0">
                <a:latin typeface="Arial" panose="020B0604020202020204" pitchFamily="34" charset="0"/>
              </a:rPr>
              <a:t>2021 </a:t>
            </a:r>
            <a:r>
              <a:rPr lang="en-US" altLang="en-US" sz="1600" dirty="0" smtClean="0">
                <a:latin typeface="Arial" panose="020B0604020202020204" pitchFamily="34" charset="0"/>
              </a:rPr>
              <a:t>– finish May </a:t>
            </a:r>
            <a:r>
              <a:rPr lang="en-US" altLang="en-US" sz="1600" dirty="0" smtClean="0">
                <a:latin typeface="Arial" panose="020B0604020202020204" pitchFamily="34" charset="0"/>
              </a:rPr>
              <a:t>2023).</a:t>
            </a:r>
            <a:endParaRPr lang="en-US" altLang="en-US" sz="1600" dirty="0" smtClean="0">
              <a:latin typeface="Arial" panose="020B0604020202020204" pitchFamily="34" charset="0"/>
            </a:endParaRPr>
          </a:p>
          <a:p>
            <a:pPr marL="1028700" lvl="1" eaLnBrk="1" hangingPunct="1">
              <a:lnSpc>
                <a:spcPct val="150000"/>
              </a:lnSpc>
              <a:spcBef>
                <a:spcPct val="0"/>
              </a:spcBef>
              <a:defRPr/>
            </a:pPr>
            <a:r>
              <a:rPr lang="en-US" altLang="en-US" sz="1600" dirty="0" smtClean="0">
                <a:latin typeface="Arial" panose="020B0604020202020204" pitchFamily="34" charset="0"/>
              </a:rPr>
              <a:t>Only offered on the New Brunswick Campus</a:t>
            </a:r>
          </a:p>
          <a:p>
            <a:pPr marL="1028700" lvl="1" eaLnBrk="1" hangingPunct="1">
              <a:lnSpc>
                <a:spcPct val="150000"/>
              </a:lnSpc>
              <a:spcBef>
                <a:spcPct val="0"/>
              </a:spcBef>
              <a:defRPr/>
            </a:pPr>
            <a:r>
              <a:rPr lang="en-US" altLang="en-US" sz="1600" dirty="0">
                <a:latin typeface="Arial" panose="020B0604020202020204" pitchFamily="34" charset="0"/>
              </a:rPr>
              <a:t>Lock-Step timing – students take all classes </a:t>
            </a:r>
            <a:r>
              <a:rPr lang="en-US" altLang="en-US" sz="1600" dirty="0" smtClean="0">
                <a:latin typeface="Arial" panose="020B0604020202020204" pitchFamily="34" charset="0"/>
              </a:rPr>
              <a:t>together</a:t>
            </a:r>
          </a:p>
          <a:p>
            <a:pPr marL="285750" eaLnBrk="1" hangingPunct="1">
              <a:lnSpc>
                <a:spcPct val="150000"/>
              </a:lnSpc>
              <a:spcBef>
                <a:spcPct val="0"/>
              </a:spcBef>
              <a:defRPr/>
            </a:pPr>
            <a:r>
              <a:rPr lang="en-US" altLang="en-US" sz="1600" b="1" dirty="0" smtClean="0">
                <a:solidFill>
                  <a:srgbClr val="FF0000"/>
                </a:solidFill>
                <a:latin typeface="Arial" panose="020B0604020202020204" pitchFamily="34" charset="0"/>
              </a:rPr>
              <a:t>Flex Part Time Program</a:t>
            </a:r>
          </a:p>
          <a:p>
            <a:pPr marL="1028700" lvl="1" eaLnBrk="1" hangingPunct="1">
              <a:lnSpc>
                <a:spcPct val="150000"/>
              </a:lnSpc>
              <a:spcBef>
                <a:spcPct val="0"/>
              </a:spcBef>
              <a:defRPr/>
            </a:pPr>
            <a:r>
              <a:rPr lang="en-US" altLang="en-US" sz="1600" dirty="0" smtClean="0">
                <a:latin typeface="Arial" panose="020B0604020202020204" pitchFamily="34" charset="0"/>
              </a:rPr>
              <a:t>Students pursuing a part-time program may begin in the Fall or Spring semester. Take classes at your pace.</a:t>
            </a:r>
          </a:p>
          <a:p>
            <a:pPr marL="1028700" lvl="1" eaLnBrk="1" hangingPunct="1">
              <a:lnSpc>
                <a:spcPct val="150000"/>
              </a:lnSpc>
              <a:spcBef>
                <a:spcPct val="0"/>
              </a:spcBef>
              <a:defRPr/>
            </a:pPr>
            <a:r>
              <a:rPr lang="en-US" altLang="en-US" sz="1600" dirty="0" smtClean="0">
                <a:latin typeface="Arial" panose="020B0604020202020204" pitchFamily="34" charset="0"/>
              </a:rPr>
              <a:t>Two classes must be taken in New Brunswick (Research Methods and Real Estate</a:t>
            </a:r>
          </a:p>
          <a:p>
            <a:pPr marL="1028700" lvl="1" eaLnBrk="1" hangingPunct="1">
              <a:lnSpc>
                <a:spcPct val="150000"/>
              </a:lnSpc>
              <a:spcBef>
                <a:spcPct val="0"/>
              </a:spcBef>
              <a:defRPr/>
            </a:pPr>
            <a:r>
              <a:rPr lang="en-US" altLang="en-US" sz="1600" dirty="0" smtClean="0">
                <a:latin typeface="Arial" panose="020B0604020202020204" pitchFamily="34" charset="0"/>
              </a:rPr>
              <a:t>Otherwise can take classes on any campus where there is a seat.</a:t>
            </a: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516629884"/>
      </p:ext>
    </p:extLst>
  </p:cSld>
  <p:clrMapOvr>
    <a:masterClrMapping/>
  </p:clrMapOvr>
  <mc:AlternateContent xmlns:mc="http://schemas.openxmlformats.org/markup-compatibility/2006" xmlns:p14="http://schemas.microsoft.com/office/powerpoint/2010/main">
    <mc:Choice Requires="p14">
      <p:transition spd="slow" p14:dur="2000" advTm="55786"/>
    </mc:Choice>
    <mc:Fallback xmlns="">
      <p:transition spd="slow" advTm="55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 presetClass="entr" presetSubtype="0" fill="hold" grpId="0" nodeType="withEffect">
                                  <p:stCondLst>
                                    <p:cond delay="0"/>
                                  </p:stCondLst>
                                  <p:childTnLst>
                                    <p:set>
                                      <p:cBhvr>
                                        <p:cTn id="8" dur="1" fill="hold">
                                          <p:stCondLst>
                                            <p:cond delay="0"/>
                                          </p:stCondLst>
                                        </p:cTn>
                                        <p:tgtEl>
                                          <p:spTgt spid="1638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bldLst>
      <p:bldP spid="16386" grpId="0"/>
      <p:bldP spid="143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200">
                <a:solidFill>
                  <a:schemeClr val="tx1"/>
                </a:solidFill>
                <a:latin typeface="Verdana" panose="020B0604030504040204" pitchFamily="34" charset="0"/>
              </a:defRPr>
            </a:lvl1pPr>
            <a:lvl2pPr marL="742950" indent="-285750">
              <a:spcBef>
                <a:spcPct val="20000"/>
              </a:spcBef>
              <a:buChar char="–"/>
              <a:defRPr>
                <a:solidFill>
                  <a:schemeClr val="tx1"/>
                </a:solidFill>
                <a:latin typeface="Verdana" panose="020B0604030504040204" pitchFamily="34" charset="0"/>
              </a:defRPr>
            </a:lvl2pPr>
            <a:lvl3pPr marL="1143000" indent="-228600">
              <a:spcBef>
                <a:spcPct val="20000"/>
              </a:spcBef>
              <a:buChar char="•"/>
              <a:defRPr sz="1600">
                <a:solidFill>
                  <a:schemeClr val="tx1"/>
                </a:solidFill>
                <a:latin typeface="Verdana" panose="020B0604030504040204" pitchFamily="34" charset="0"/>
              </a:defRPr>
            </a:lvl3pPr>
            <a:lvl4pPr marL="1600200" indent="-228600">
              <a:spcBef>
                <a:spcPct val="20000"/>
              </a:spcBef>
              <a:buChar char="–"/>
              <a:defRPr sz="1400">
                <a:solidFill>
                  <a:schemeClr val="tx1"/>
                </a:solidFill>
                <a:latin typeface="Verdana" panose="020B0604030504040204" pitchFamily="34" charset="0"/>
              </a:defRPr>
            </a:lvl4pPr>
            <a:lvl5pPr marL="2057400" indent="-228600">
              <a:spcBef>
                <a:spcPct val="20000"/>
              </a:spcBef>
              <a:buChar char="»"/>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defRPr>
            </a:lvl9pPr>
          </a:lstStyle>
          <a:p>
            <a:pPr>
              <a:spcBef>
                <a:spcPct val="0"/>
              </a:spcBef>
              <a:buFontTx/>
              <a:buNone/>
            </a:pPr>
            <a:fld id="{79978FA8-B093-4602-AE7C-D7591225B670}" type="slidenum">
              <a:rPr lang="en-US" altLang="en-US" sz="1400" smtClean="0">
                <a:solidFill>
                  <a:srgbClr val="5F5F5F"/>
                </a:solidFill>
                <a:latin typeface="Arial" panose="020B0604020202020204" pitchFamily="34" charset="0"/>
              </a:rPr>
              <a:pPr>
                <a:spcBef>
                  <a:spcPct val="0"/>
                </a:spcBef>
                <a:buFontTx/>
                <a:buNone/>
              </a:pPr>
              <a:t>11</a:t>
            </a:fld>
            <a:endParaRPr lang="en-US" altLang="en-US" sz="1400" smtClean="0">
              <a:solidFill>
                <a:srgbClr val="5F5F5F"/>
              </a:solidFill>
              <a:latin typeface="Arial" panose="020B0604020202020204" pitchFamily="34" charset="0"/>
            </a:endParaRPr>
          </a:p>
        </p:txBody>
      </p:sp>
      <p:sp>
        <p:nvSpPr>
          <p:cNvPr id="9" name="Title 8"/>
          <p:cNvSpPr>
            <a:spLocks noGrp="1"/>
          </p:cNvSpPr>
          <p:nvPr>
            <p:ph type="title"/>
          </p:nvPr>
        </p:nvSpPr>
        <p:spPr>
          <a:xfrm>
            <a:off x="269966" y="702880"/>
            <a:ext cx="8229600" cy="808037"/>
          </a:xfrm>
        </p:spPr>
        <p:txBody>
          <a:bodyPr/>
          <a:lstStyle/>
          <a:p>
            <a:r>
              <a:rPr lang="en-US" altLang="en-US" dirty="0" smtClean="0"/>
              <a:t>PT Curriculum</a:t>
            </a:r>
            <a:endParaRPr lang="en-US" dirty="0"/>
          </a:p>
        </p:txBody>
      </p:sp>
      <p:graphicFrame>
        <p:nvGraphicFramePr>
          <p:cNvPr id="3" name="Table 2"/>
          <p:cNvGraphicFramePr>
            <a:graphicFrameLocks noGrp="1"/>
          </p:cNvGraphicFramePr>
          <p:nvPr/>
        </p:nvGraphicFramePr>
        <p:xfrm>
          <a:off x="381663" y="1328000"/>
          <a:ext cx="8396577" cy="3657600"/>
        </p:xfrm>
        <a:graphic>
          <a:graphicData uri="http://schemas.openxmlformats.org/drawingml/2006/table">
            <a:tbl>
              <a:tblPr/>
              <a:tblGrid>
                <a:gridCol w="4715320">
                  <a:extLst>
                    <a:ext uri="{9D8B030D-6E8A-4147-A177-3AD203B41FA5}">
                      <a16:colId xmlns:a16="http://schemas.microsoft.com/office/drawing/2014/main" val="20000"/>
                    </a:ext>
                  </a:extLst>
                </a:gridCol>
                <a:gridCol w="3681257">
                  <a:extLst>
                    <a:ext uri="{9D8B030D-6E8A-4147-A177-3AD203B41FA5}">
                      <a16:colId xmlns:a16="http://schemas.microsoft.com/office/drawing/2014/main" val="20001"/>
                    </a:ext>
                  </a:extLst>
                </a:gridCol>
              </a:tblGrid>
              <a:tr h="289560">
                <a:tc gridSpan="2">
                  <a:txBody>
                    <a:bodyPr/>
                    <a:lstStyle/>
                    <a:p>
                      <a:pPr algn="l" rtl="0" fontAlgn="ctr"/>
                      <a:r>
                        <a:rPr lang="en-US" sz="1800" b="1" i="0" u="none" strike="noStrike" dirty="0">
                          <a:solidFill>
                            <a:srgbClr val="000000"/>
                          </a:solidFill>
                          <a:effectLst/>
                          <a:latin typeface="Arial" panose="020B0604020202020204" pitchFamily="34" charset="0"/>
                        </a:rPr>
                        <a:t>Prior to Fall Semester: Accounting for Managers</a:t>
                      </a:r>
                    </a:p>
                  </a:txBody>
                  <a:tcPr marL="7620" marR="7620" marT="7620" marB="0"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0000"/>
                  </a:ext>
                </a:extLst>
              </a:tr>
              <a:tr h="182880">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0001"/>
                  </a:ext>
                </a:extLst>
              </a:tr>
              <a:tr h="289560">
                <a:tc>
                  <a:txBody>
                    <a:bodyPr/>
                    <a:lstStyle/>
                    <a:p>
                      <a:pPr algn="ctr" rtl="0" fontAlgn="ctr"/>
                      <a:r>
                        <a:rPr lang="en-US" sz="1800" b="1" i="0" u="none" strike="noStrike" dirty="0">
                          <a:solidFill>
                            <a:srgbClr val="000000"/>
                          </a:solidFill>
                          <a:effectLst/>
                          <a:latin typeface="Arial" panose="020B0604020202020204" pitchFamily="34" charset="0"/>
                        </a:rPr>
                        <a:t>1st Fall </a:t>
                      </a:r>
                      <a:r>
                        <a:rPr lang="en-US" sz="1800" b="1" i="0" u="none" strike="noStrike" dirty="0" smtClean="0">
                          <a:solidFill>
                            <a:srgbClr val="000000"/>
                          </a:solidFill>
                          <a:effectLst/>
                          <a:latin typeface="Arial" panose="020B0604020202020204" pitchFamily="34" charset="0"/>
                        </a:rPr>
                        <a:t>Semester (1)</a:t>
                      </a:r>
                      <a:endParaRPr lang="en-US" sz="1800" b="1" i="0" u="none" strike="noStrike" dirty="0">
                        <a:solidFill>
                          <a:srgbClr val="000000"/>
                        </a:solidFill>
                        <a:effectLst/>
                        <a:latin typeface="Arial" panose="020B0604020202020204" pitchFamily="34" charset="0"/>
                      </a:endParaRPr>
                    </a:p>
                  </a:txBody>
                  <a:tcPr marL="274320" marR="7620" marT="7620" marB="0" anchor="ctr">
                    <a:lnL>
                      <a:noFill/>
                    </a:lnL>
                    <a:lnR>
                      <a:noFill/>
                    </a:lnR>
                    <a:lnT>
                      <a:noFill/>
                    </a:lnT>
                    <a:lnB>
                      <a:noFill/>
                    </a:lnB>
                  </a:tcPr>
                </a:tc>
                <a:tc>
                  <a:txBody>
                    <a:bodyPr/>
                    <a:lstStyle/>
                    <a:p>
                      <a:pPr algn="ctr" rtl="0" fontAlgn="ctr"/>
                      <a:r>
                        <a:rPr lang="en-US" sz="1800" b="1" i="0" u="none" strike="noStrike" dirty="0">
                          <a:solidFill>
                            <a:srgbClr val="000000"/>
                          </a:solidFill>
                          <a:effectLst/>
                          <a:latin typeface="Arial" panose="020B0604020202020204" pitchFamily="34" charset="0"/>
                        </a:rPr>
                        <a:t>2nd Fall </a:t>
                      </a:r>
                      <a:r>
                        <a:rPr lang="en-US" sz="1800" b="1" i="0" u="none" strike="noStrike" dirty="0" smtClean="0">
                          <a:solidFill>
                            <a:srgbClr val="000000"/>
                          </a:solidFill>
                          <a:effectLst/>
                          <a:latin typeface="Arial" panose="020B0604020202020204" pitchFamily="34" charset="0"/>
                        </a:rPr>
                        <a:t>Semester (4)</a:t>
                      </a:r>
                      <a:endParaRPr lang="en-US" sz="1800" b="1" i="0" u="none" strike="noStrike" dirty="0">
                        <a:solidFill>
                          <a:srgbClr val="000000"/>
                        </a:solidFill>
                        <a:effectLst/>
                        <a:latin typeface="Arial" panose="020B0604020202020204" pitchFamily="34" charset="0"/>
                      </a:endParaRPr>
                    </a:p>
                  </a:txBody>
                  <a:tcPr marL="274320" marR="7620" marT="7620" marB="0" anchor="ctr">
                    <a:lnL>
                      <a:noFill/>
                    </a:lnL>
                    <a:lnR>
                      <a:noFill/>
                    </a:lnR>
                    <a:lnT>
                      <a:noFill/>
                    </a:lnT>
                    <a:lnB>
                      <a:noFill/>
                    </a:lnB>
                  </a:tcPr>
                </a:tc>
                <a:extLst>
                  <a:ext uri="{0D108BD9-81ED-4DB2-BD59-A6C34878D82A}">
                    <a16:rowId xmlns:a16="http://schemas.microsoft.com/office/drawing/2014/main" val="10002"/>
                  </a:ext>
                </a:extLst>
              </a:tr>
              <a:tr h="289560">
                <a:tc>
                  <a:txBody>
                    <a:bodyPr/>
                    <a:lstStyle/>
                    <a:p>
                      <a:pPr algn="l" rtl="0" fontAlgn="ctr"/>
                      <a:r>
                        <a:rPr lang="en-US" sz="1800" b="0" i="0" u="none" strike="noStrike" dirty="0">
                          <a:solidFill>
                            <a:srgbClr val="000000"/>
                          </a:solidFill>
                          <a:effectLst/>
                          <a:latin typeface="Arial" panose="020B0604020202020204" pitchFamily="34" charset="0"/>
                        </a:rPr>
                        <a:t>Financial Management</a:t>
                      </a:r>
                    </a:p>
                  </a:txBody>
                  <a:tcPr marL="7620" marR="7620" marT="7620" marB="0" anchor="ctr">
                    <a:lnL>
                      <a:noFill/>
                    </a:lnL>
                    <a:lnR>
                      <a:noFill/>
                    </a:lnR>
                    <a:lnT>
                      <a:noFill/>
                    </a:lnT>
                    <a:lnB>
                      <a:noFill/>
                    </a:lnB>
                  </a:tcPr>
                </a:tc>
                <a:tc>
                  <a:txBody>
                    <a:bodyPr/>
                    <a:lstStyle/>
                    <a:p>
                      <a:pPr algn="l" rtl="0" fontAlgn="ctr"/>
                      <a:r>
                        <a:rPr lang="en-US" sz="1800" b="0" i="0" u="none" strike="noStrike" dirty="0" smtClean="0">
                          <a:solidFill>
                            <a:srgbClr val="000000"/>
                          </a:solidFill>
                          <a:effectLst/>
                          <a:latin typeface="Arial" panose="020B0604020202020204" pitchFamily="34" charset="0"/>
                        </a:rPr>
                        <a:t>Analysis of Fixed Income</a:t>
                      </a:r>
                      <a:endParaRPr lang="en-US" sz="1800" b="0" i="0" u="none" strike="noStrike" dirty="0">
                        <a:solidFill>
                          <a:srgbClr val="000000"/>
                        </a:solidFill>
                        <a:effectLst/>
                        <a:latin typeface="Arial" panose="020B0604020202020204" pitchFamily="34" charset="0"/>
                      </a:endParaRPr>
                    </a:p>
                  </a:txBody>
                  <a:tcPr marL="7620" marR="7620" marT="7620" marB="0" anchor="ctr">
                    <a:lnL>
                      <a:noFill/>
                    </a:lnL>
                    <a:lnR>
                      <a:noFill/>
                    </a:lnR>
                    <a:lnT>
                      <a:noFill/>
                    </a:lnT>
                    <a:lnB>
                      <a:noFill/>
                    </a:lnB>
                  </a:tcPr>
                </a:tc>
                <a:extLst>
                  <a:ext uri="{0D108BD9-81ED-4DB2-BD59-A6C34878D82A}">
                    <a16:rowId xmlns:a16="http://schemas.microsoft.com/office/drawing/2014/main" val="10003"/>
                  </a:ext>
                </a:extLst>
              </a:tr>
              <a:tr h="289560">
                <a:tc>
                  <a:txBody>
                    <a:bodyPr/>
                    <a:lstStyle/>
                    <a:p>
                      <a:pPr algn="l" rtl="0" fontAlgn="ctr"/>
                      <a:r>
                        <a:rPr lang="en-US" sz="1800" b="0" i="0" u="none" strike="noStrike" dirty="0">
                          <a:solidFill>
                            <a:srgbClr val="000000"/>
                          </a:solidFill>
                          <a:effectLst/>
                          <a:latin typeface="Arial" panose="020B0604020202020204" pitchFamily="34" charset="0"/>
                        </a:rPr>
                        <a:t>Aggregate Economic </a:t>
                      </a:r>
                      <a:r>
                        <a:rPr lang="en-US" sz="1800" b="0" i="0" u="none" strike="noStrike" dirty="0" smtClean="0">
                          <a:solidFill>
                            <a:srgbClr val="000000"/>
                          </a:solidFill>
                          <a:effectLst/>
                          <a:latin typeface="Arial" panose="020B0604020202020204" pitchFamily="34" charset="0"/>
                        </a:rPr>
                        <a:t>Analysis</a:t>
                      </a:r>
                      <a:endParaRPr lang="en-US" sz="1800" b="0" i="0" u="none" strike="noStrike" dirty="0">
                        <a:solidFill>
                          <a:srgbClr val="000000"/>
                        </a:solidFill>
                        <a:effectLst/>
                        <a:latin typeface="Arial" panose="020B0604020202020204" pitchFamily="34" charset="0"/>
                      </a:endParaRPr>
                    </a:p>
                  </a:txBody>
                  <a:tcPr marL="7620" marR="7620" marT="7620" marB="0" anchor="ctr">
                    <a:lnL>
                      <a:noFill/>
                    </a:lnL>
                    <a:lnR>
                      <a:noFill/>
                    </a:lnR>
                    <a:lnT>
                      <a:noFill/>
                    </a:lnT>
                    <a:lnB>
                      <a:noFill/>
                    </a:lnB>
                  </a:tcPr>
                </a:tc>
                <a:tc>
                  <a:txBody>
                    <a:bodyPr/>
                    <a:lstStyle/>
                    <a:p>
                      <a:pPr algn="l" rtl="0" fontAlgn="ctr"/>
                      <a:r>
                        <a:rPr lang="en-US" sz="1800" b="0" i="0" u="none" strike="noStrike" dirty="0" smtClean="0">
                          <a:solidFill>
                            <a:srgbClr val="000000"/>
                          </a:solidFill>
                          <a:effectLst/>
                          <a:latin typeface="Arial" panose="020B0604020202020204" pitchFamily="34" charset="0"/>
                        </a:rPr>
                        <a:t>Real Estate &amp; Alternative Inv.</a:t>
                      </a:r>
                      <a:endParaRPr lang="en-US" sz="1800" b="0" i="0" u="none" strike="noStrike" dirty="0">
                        <a:solidFill>
                          <a:srgbClr val="000000"/>
                        </a:solidFill>
                        <a:effectLst/>
                        <a:latin typeface="Arial" panose="020B0604020202020204" pitchFamily="34" charset="0"/>
                      </a:endParaRPr>
                    </a:p>
                  </a:txBody>
                  <a:tcPr marL="7620" marR="7620" marT="7620" marB="0" anchor="ctr">
                    <a:lnL>
                      <a:noFill/>
                    </a:lnL>
                    <a:lnR>
                      <a:noFill/>
                    </a:lnR>
                    <a:lnT>
                      <a:noFill/>
                    </a:lnT>
                    <a:lnB>
                      <a:noFill/>
                    </a:lnB>
                  </a:tcPr>
                </a:tc>
                <a:extLst>
                  <a:ext uri="{0D108BD9-81ED-4DB2-BD59-A6C34878D82A}">
                    <a16:rowId xmlns:a16="http://schemas.microsoft.com/office/drawing/2014/main" val="10004"/>
                  </a:ext>
                </a:extLst>
              </a:tr>
              <a:tr h="289560">
                <a:tc>
                  <a:txBody>
                    <a:bodyPr/>
                    <a:lstStyle/>
                    <a:p>
                      <a:pPr algn="l" rtl="0" fontAlgn="ctr"/>
                      <a:endParaRPr lang="en-US" sz="1800" b="0" i="0" u="none" strike="noStrike" dirty="0">
                        <a:solidFill>
                          <a:srgbClr val="000000"/>
                        </a:solidFill>
                        <a:effectLst/>
                        <a:latin typeface="Arial" panose="020B0604020202020204" pitchFamily="34" charset="0"/>
                      </a:endParaRPr>
                    </a:p>
                  </a:txBody>
                  <a:tcPr marL="7620" marR="7620" marT="7620" marB="0" anchor="ctr">
                    <a:lnL>
                      <a:noFill/>
                    </a:lnL>
                    <a:lnR>
                      <a:noFill/>
                    </a:lnR>
                    <a:lnT>
                      <a:noFill/>
                    </a:lnT>
                    <a:lnB>
                      <a:noFill/>
                    </a:lnB>
                  </a:tcPr>
                </a:tc>
                <a:tc>
                  <a:txBody>
                    <a:bodyPr/>
                    <a:lstStyle/>
                    <a:p>
                      <a:pPr algn="l" rtl="0" fontAlgn="ctr"/>
                      <a:endParaRPr lang="en-US" sz="1800" b="0" i="0" u="none" strike="noStrike" dirty="0">
                        <a:solidFill>
                          <a:srgbClr val="000000"/>
                        </a:solidFill>
                        <a:effectLst/>
                        <a:latin typeface="Arial" panose="020B0604020202020204" pitchFamily="34" charset="0"/>
                      </a:endParaRPr>
                    </a:p>
                  </a:txBody>
                  <a:tcPr marL="7620" marR="7620" marT="7620" marB="0" anchor="ctr">
                    <a:lnL>
                      <a:noFill/>
                    </a:lnL>
                    <a:lnR>
                      <a:noFill/>
                    </a:lnR>
                    <a:lnT>
                      <a:noFill/>
                    </a:lnT>
                    <a:lnB>
                      <a:noFill/>
                    </a:lnB>
                  </a:tcPr>
                </a:tc>
                <a:extLst>
                  <a:ext uri="{0D108BD9-81ED-4DB2-BD59-A6C34878D82A}">
                    <a16:rowId xmlns:a16="http://schemas.microsoft.com/office/drawing/2014/main" val="10005"/>
                  </a:ext>
                </a:extLst>
              </a:tr>
              <a:tr h="289560">
                <a:tc>
                  <a:txBody>
                    <a:bodyPr/>
                    <a:lstStyle/>
                    <a:p>
                      <a:pPr algn="ctr" fontAlgn="b"/>
                      <a:r>
                        <a:rPr lang="en-US" sz="1800" b="1" i="0" u="none" strike="noStrike" dirty="0">
                          <a:solidFill>
                            <a:srgbClr val="000000"/>
                          </a:solidFill>
                          <a:effectLst/>
                          <a:latin typeface="Arial" panose="020B0604020202020204" pitchFamily="34" charset="0"/>
                        </a:rPr>
                        <a:t>1st Spring </a:t>
                      </a:r>
                      <a:r>
                        <a:rPr lang="en-US" sz="1800" b="1" i="0" u="none" strike="noStrike" dirty="0" smtClean="0">
                          <a:solidFill>
                            <a:srgbClr val="000000"/>
                          </a:solidFill>
                          <a:effectLst/>
                          <a:latin typeface="Arial" panose="020B0604020202020204" pitchFamily="34" charset="0"/>
                        </a:rPr>
                        <a:t>Semester (2)</a:t>
                      </a:r>
                      <a:endParaRPr lang="en-US" sz="1800" b="1"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tcPr>
                </a:tc>
                <a:tc>
                  <a:txBody>
                    <a:bodyPr/>
                    <a:lstStyle/>
                    <a:p>
                      <a:pPr algn="ctr" fontAlgn="b"/>
                      <a:r>
                        <a:rPr lang="en-US" sz="1800" b="1" i="0" u="none" strike="noStrike" dirty="0" smtClean="0">
                          <a:solidFill>
                            <a:srgbClr val="000000"/>
                          </a:solidFill>
                          <a:effectLst/>
                          <a:latin typeface="Arial" panose="020B0604020202020204" pitchFamily="34" charset="0"/>
                        </a:rPr>
                        <a:t>Final Semester (5)</a:t>
                      </a:r>
                      <a:endParaRPr lang="en-US" sz="1800" b="1"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0006"/>
                  </a:ext>
                </a:extLst>
              </a:tr>
              <a:tr h="289560">
                <a:tc>
                  <a:txBody>
                    <a:bodyPr/>
                    <a:lstStyle/>
                    <a:p>
                      <a:pPr algn="l" rtl="0" fontAlgn="ctr"/>
                      <a:r>
                        <a:rPr lang="en-US" sz="1800" b="0" i="0" u="none" strike="noStrike" dirty="0">
                          <a:solidFill>
                            <a:srgbClr val="000000"/>
                          </a:solidFill>
                          <a:effectLst/>
                          <a:latin typeface="Arial" panose="020B0604020202020204" pitchFamily="34" charset="0"/>
                        </a:rPr>
                        <a:t>Managerial Economic </a:t>
                      </a:r>
                      <a:r>
                        <a:rPr lang="en-US" sz="1800" b="0" i="0" u="none" strike="noStrike" dirty="0" smtClean="0">
                          <a:solidFill>
                            <a:srgbClr val="000000"/>
                          </a:solidFill>
                          <a:effectLst/>
                          <a:latin typeface="Arial" panose="020B0604020202020204" pitchFamily="34" charset="0"/>
                        </a:rPr>
                        <a:t>Analysis</a:t>
                      </a:r>
                      <a:endParaRPr lang="en-US" sz="1800" b="0" i="0" u="none" strike="noStrike" dirty="0">
                        <a:solidFill>
                          <a:srgbClr val="000000"/>
                        </a:solidFill>
                        <a:effectLst/>
                        <a:latin typeface="Arial" panose="020B0604020202020204" pitchFamily="34" charset="0"/>
                      </a:endParaRPr>
                    </a:p>
                  </a:txBody>
                  <a:tcPr marL="7620" marR="7620" marT="7620" marB="0" anchor="ctr">
                    <a:lnL>
                      <a:noFill/>
                    </a:lnL>
                    <a:lnR>
                      <a:noFill/>
                    </a:lnR>
                    <a:lnT>
                      <a:noFill/>
                    </a:lnT>
                    <a:lnB>
                      <a:noFill/>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Arial" panose="020B0604020202020204" pitchFamily="34" charset="0"/>
                        </a:rPr>
                        <a:t>Portfolio Management</a:t>
                      </a:r>
                    </a:p>
                  </a:txBody>
                  <a:tcPr marL="7620" marR="7620" marT="7620" marB="0" anchor="ctr">
                    <a:lnL>
                      <a:noFill/>
                    </a:lnL>
                    <a:lnR>
                      <a:noFill/>
                    </a:lnR>
                    <a:lnT>
                      <a:noFill/>
                    </a:lnT>
                    <a:lnB>
                      <a:noFill/>
                    </a:lnB>
                  </a:tcPr>
                </a:tc>
                <a:extLst>
                  <a:ext uri="{0D108BD9-81ED-4DB2-BD59-A6C34878D82A}">
                    <a16:rowId xmlns:a16="http://schemas.microsoft.com/office/drawing/2014/main" val="10007"/>
                  </a:ext>
                </a:extLst>
              </a:tr>
              <a:tr h="289560">
                <a:tc>
                  <a:txBody>
                    <a:bodyPr/>
                    <a:lstStyle/>
                    <a:p>
                      <a:pPr algn="l" rtl="0" fontAlgn="ctr"/>
                      <a:r>
                        <a:rPr lang="en-US" sz="1800" b="0" i="0" u="none" strike="noStrike" dirty="0">
                          <a:solidFill>
                            <a:srgbClr val="000000"/>
                          </a:solidFill>
                          <a:effectLst/>
                          <a:latin typeface="Arial" panose="020B0604020202020204" pitchFamily="34" charset="0"/>
                        </a:rPr>
                        <a:t>Research Methods</a:t>
                      </a:r>
                    </a:p>
                  </a:txBody>
                  <a:tcPr marL="7620" marR="7620" marT="7620" marB="0" anchor="ctr">
                    <a:lnL>
                      <a:noFill/>
                    </a:lnL>
                    <a:lnR>
                      <a:noFill/>
                    </a:lnR>
                    <a:lnT>
                      <a:noFill/>
                    </a:lnT>
                    <a:lnB>
                      <a:noFill/>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Arial" panose="020B0604020202020204" pitchFamily="34" charset="0"/>
                        </a:rPr>
                        <a:t>Derivatives</a:t>
                      </a:r>
                    </a:p>
                  </a:txBody>
                  <a:tcPr marL="7620" marR="7620" marT="7620" marB="0" anchor="ctr">
                    <a:lnL>
                      <a:noFill/>
                    </a:lnL>
                    <a:lnR>
                      <a:noFill/>
                    </a:lnR>
                    <a:lnT>
                      <a:noFill/>
                    </a:lnT>
                    <a:lnB>
                      <a:noFill/>
                    </a:lnB>
                  </a:tcPr>
                </a:tc>
                <a:extLst>
                  <a:ext uri="{0D108BD9-81ED-4DB2-BD59-A6C34878D82A}">
                    <a16:rowId xmlns:a16="http://schemas.microsoft.com/office/drawing/2014/main" val="10008"/>
                  </a:ext>
                </a:extLst>
              </a:tr>
              <a:tr h="289560">
                <a:tc>
                  <a:txBody>
                    <a:bodyPr/>
                    <a:lstStyle/>
                    <a:p>
                      <a:pPr algn="l" rtl="0" fontAlgn="ctr"/>
                      <a:endParaRPr lang="en-US" sz="1800" b="0" i="0" u="none" strike="noStrike" dirty="0">
                        <a:solidFill>
                          <a:srgbClr val="000000"/>
                        </a:solidFill>
                        <a:effectLst/>
                        <a:latin typeface="Arial" panose="020B0604020202020204" pitchFamily="34" charset="0"/>
                      </a:endParaRPr>
                    </a:p>
                  </a:txBody>
                  <a:tcPr marL="7620" marR="7620" marT="7620" marB="0" anchor="ctr">
                    <a:lnL>
                      <a:noFill/>
                    </a:lnL>
                    <a:lnR>
                      <a:noFill/>
                    </a:lnR>
                    <a:lnT>
                      <a:noFill/>
                    </a:lnT>
                    <a:lnB>
                      <a:noFill/>
                    </a:lnB>
                  </a:tcPr>
                </a:tc>
                <a:tc>
                  <a:txBody>
                    <a:bodyPr/>
                    <a:lstStyle/>
                    <a:p>
                      <a:pPr algn="l" rtl="0" fontAlgn="ctr"/>
                      <a:endParaRPr lang="en-US" sz="1800" b="0" i="0" u="none" strike="noStrike">
                        <a:solidFill>
                          <a:srgbClr val="000000"/>
                        </a:solidFill>
                        <a:effectLst/>
                        <a:latin typeface="Arial" panose="020B0604020202020204" pitchFamily="34" charset="0"/>
                      </a:endParaRPr>
                    </a:p>
                  </a:txBody>
                  <a:tcPr marL="7620" marR="7620" marT="7620" marB="0" anchor="ctr">
                    <a:lnL>
                      <a:noFill/>
                    </a:lnL>
                    <a:lnR>
                      <a:noFill/>
                    </a:lnR>
                    <a:lnT>
                      <a:noFill/>
                    </a:lnT>
                    <a:lnB>
                      <a:noFill/>
                    </a:lnB>
                  </a:tcPr>
                </a:tc>
                <a:extLst>
                  <a:ext uri="{0D108BD9-81ED-4DB2-BD59-A6C34878D82A}">
                    <a16:rowId xmlns:a16="http://schemas.microsoft.com/office/drawing/2014/main" val="10009"/>
                  </a:ext>
                </a:extLst>
              </a:tr>
              <a:tr h="289560">
                <a:tc>
                  <a:txBody>
                    <a:bodyPr/>
                    <a:lstStyle/>
                    <a:p>
                      <a:pPr algn="ctr" fontAlgn="b"/>
                      <a:r>
                        <a:rPr lang="en-US" sz="1800" b="1" i="0" u="none" strike="noStrike" dirty="0">
                          <a:solidFill>
                            <a:srgbClr val="000000"/>
                          </a:solidFill>
                          <a:effectLst/>
                          <a:latin typeface="Arial" panose="020B0604020202020204" pitchFamily="34" charset="0"/>
                        </a:rPr>
                        <a:t>Summer </a:t>
                      </a:r>
                      <a:r>
                        <a:rPr lang="en-US" sz="1800" b="1" i="0" u="none" strike="noStrike" dirty="0" smtClean="0">
                          <a:solidFill>
                            <a:srgbClr val="000000"/>
                          </a:solidFill>
                          <a:effectLst/>
                          <a:latin typeface="Arial" panose="020B0604020202020204" pitchFamily="34" charset="0"/>
                        </a:rPr>
                        <a:t>Semester (3)</a:t>
                      </a:r>
                      <a:endParaRPr lang="en-US" sz="1800" b="1"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tcPr>
                </a:tc>
                <a:tc>
                  <a:txBody>
                    <a:bodyPr/>
                    <a:lstStyle/>
                    <a:p>
                      <a:pPr algn="l" rtl="0" fontAlgn="ctr"/>
                      <a:endParaRPr lang="en-US" sz="1800" b="0" i="0" u="none" strike="noStrike" dirty="0">
                        <a:solidFill>
                          <a:srgbClr val="000000"/>
                        </a:solidFill>
                        <a:effectLst/>
                        <a:latin typeface="Arial" panose="020B0604020202020204" pitchFamily="34" charset="0"/>
                      </a:endParaRPr>
                    </a:p>
                  </a:txBody>
                  <a:tcPr marL="7620" marR="7620" marT="7620" marB="0" anchor="ctr">
                    <a:lnL>
                      <a:noFill/>
                    </a:lnL>
                    <a:lnR>
                      <a:noFill/>
                    </a:lnR>
                    <a:lnT>
                      <a:noFill/>
                    </a:lnT>
                    <a:lnB>
                      <a:noFill/>
                    </a:lnB>
                  </a:tcPr>
                </a:tc>
                <a:extLst>
                  <a:ext uri="{0D108BD9-81ED-4DB2-BD59-A6C34878D82A}">
                    <a16:rowId xmlns:a16="http://schemas.microsoft.com/office/drawing/2014/main" val="10010"/>
                  </a:ext>
                </a:extLst>
              </a:tr>
              <a:tr h="289560">
                <a:tc>
                  <a:txBody>
                    <a:bodyPr/>
                    <a:lstStyle/>
                    <a:p>
                      <a:pPr algn="l" rtl="0" fontAlgn="ctr"/>
                      <a:r>
                        <a:rPr lang="en-US" sz="1800" b="0" i="0" u="none" strike="noStrike" dirty="0">
                          <a:solidFill>
                            <a:srgbClr val="000000"/>
                          </a:solidFill>
                          <a:effectLst/>
                          <a:latin typeface="Arial" panose="020B0604020202020204" pitchFamily="34" charset="0"/>
                        </a:rPr>
                        <a:t>Investment </a:t>
                      </a:r>
                      <a:r>
                        <a:rPr lang="en-US" sz="1800" b="0" i="0" u="none" strike="noStrike" dirty="0" smtClean="0">
                          <a:solidFill>
                            <a:srgbClr val="000000"/>
                          </a:solidFill>
                          <a:effectLst/>
                          <a:latin typeface="Arial" panose="020B0604020202020204" pitchFamily="34" charset="0"/>
                        </a:rPr>
                        <a:t>Analysis</a:t>
                      </a:r>
                      <a:endParaRPr lang="en-US" sz="1800" b="0" i="0" u="none" strike="noStrike" dirty="0">
                        <a:solidFill>
                          <a:srgbClr val="000000"/>
                        </a:solidFill>
                        <a:effectLst/>
                        <a:latin typeface="Arial" panose="020B0604020202020204" pitchFamily="34" charset="0"/>
                      </a:endParaRPr>
                    </a:p>
                  </a:txBody>
                  <a:tcPr marL="7620" marR="7620" marT="7620" marB="0" anchor="ctr">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0011"/>
                  </a:ext>
                </a:extLst>
              </a:tr>
              <a:tr h="289560">
                <a:tc>
                  <a:txBody>
                    <a:bodyPr/>
                    <a:lstStyle/>
                    <a:p>
                      <a:pPr algn="l" rtl="0" fontAlgn="ctr"/>
                      <a:r>
                        <a:rPr lang="en-US" sz="1800" b="0" i="0" u="none" strike="noStrike" dirty="0">
                          <a:solidFill>
                            <a:srgbClr val="000000"/>
                          </a:solidFill>
                          <a:effectLst/>
                          <a:latin typeface="Arial" panose="020B0604020202020204" pitchFamily="34" charset="0"/>
                        </a:rPr>
                        <a:t>Fin. Statement </a:t>
                      </a:r>
                      <a:r>
                        <a:rPr lang="en-US" sz="1800" b="0" i="0" u="none" strike="noStrike" dirty="0" smtClean="0">
                          <a:solidFill>
                            <a:srgbClr val="000000"/>
                          </a:solidFill>
                          <a:effectLst/>
                          <a:latin typeface="Arial" panose="020B0604020202020204" pitchFamily="34" charset="0"/>
                        </a:rPr>
                        <a:t>Analysis</a:t>
                      </a:r>
                      <a:endParaRPr lang="en-US" sz="1800" b="0" i="0" u="none" strike="noStrike" dirty="0">
                        <a:solidFill>
                          <a:srgbClr val="000000"/>
                        </a:solidFill>
                        <a:effectLst/>
                        <a:latin typeface="Arial" panose="020B0604020202020204" pitchFamily="34" charset="0"/>
                      </a:endParaRPr>
                    </a:p>
                  </a:txBody>
                  <a:tcPr marL="7620" marR="7620" marT="7620" marB="0" anchor="ctr">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0012"/>
                  </a:ext>
                </a:extLst>
              </a:tr>
            </a:tbl>
          </a:graphicData>
        </a:graphic>
      </p:graphicFrame>
      <p:sp>
        <p:nvSpPr>
          <p:cNvPr id="7" name="Rectangle 6"/>
          <p:cNvSpPr/>
          <p:nvPr/>
        </p:nvSpPr>
        <p:spPr>
          <a:xfrm>
            <a:off x="508884" y="5149502"/>
            <a:ext cx="8340917" cy="1277786"/>
          </a:xfrm>
          <a:prstGeom prst="rect">
            <a:avLst/>
          </a:prstGeom>
        </p:spPr>
        <p:txBody>
          <a:bodyPr wrap="square">
            <a:spAutoFit/>
          </a:bodyPr>
          <a:lstStyle/>
          <a:p>
            <a:pPr marL="0" marR="0">
              <a:lnSpc>
                <a:spcPct val="107000"/>
              </a:lnSpc>
              <a:spcBef>
                <a:spcPts val="0"/>
              </a:spcBef>
              <a:spcAft>
                <a:spcPts val="800"/>
              </a:spcAft>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Flex part-time students must </a:t>
            </a:r>
            <a:r>
              <a:rPr lang="en-US"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take Financial Management, Aggregate and Managerial Economics, and Research Methods before any other classes. Investment Analysis is a prerequisite for the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remaining courses </a:t>
            </a:r>
            <a:r>
              <a:rPr lang="en-US"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which may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be taken at any time</a:t>
            </a:r>
            <a:r>
              <a:rPr lang="en-US"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Flex part-time students may take courses on any RBS campus which has a seat available.</a:t>
            </a:r>
            <a:endParaRPr lang="en-US"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887193288"/>
      </p:ext>
    </p:extLst>
  </p:cSld>
  <p:clrMapOvr>
    <a:masterClrMapping/>
  </p:clrMapOvr>
  <mc:AlternateContent xmlns:mc="http://schemas.openxmlformats.org/markup-compatibility/2006" xmlns:p14="http://schemas.microsoft.com/office/powerpoint/2010/main">
    <mc:Choice Requires="p14">
      <p:transition spd="slow" p14:dur="2000" advTm="61399"/>
    </mc:Choice>
    <mc:Fallback xmlns="">
      <p:transition spd="slow" advTm="61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5"/>
                </p:tgtEl>
              </p:cMediaNode>
            </p:audio>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200">
                <a:solidFill>
                  <a:schemeClr val="tx1"/>
                </a:solidFill>
                <a:latin typeface="Verdana" panose="020B0604030504040204" pitchFamily="34" charset="0"/>
              </a:defRPr>
            </a:lvl1pPr>
            <a:lvl2pPr marL="742950" indent="-285750">
              <a:spcBef>
                <a:spcPct val="20000"/>
              </a:spcBef>
              <a:buChar char="–"/>
              <a:defRPr>
                <a:solidFill>
                  <a:schemeClr val="tx1"/>
                </a:solidFill>
                <a:latin typeface="Verdana" panose="020B0604030504040204" pitchFamily="34" charset="0"/>
              </a:defRPr>
            </a:lvl2pPr>
            <a:lvl3pPr marL="1143000" indent="-228600">
              <a:spcBef>
                <a:spcPct val="20000"/>
              </a:spcBef>
              <a:buChar char="•"/>
              <a:defRPr sz="1600">
                <a:solidFill>
                  <a:schemeClr val="tx1"/>
                </a:solidFill>
                <a:latin typeface="Verdana" panose="020B0604030504040204" pitchFamily="34" charset="0"/>
              </a:defRPr>
            </a:lvl3pPr>
            <a:lvl4pPr marL="1600200" indent="-228600">
              <a:spcBef>
                <a:spcPct val="20000"/>
              </a:spcBef>
              <a:buChar char="–"/>
              <a:defRPr sz="1400">
                <a:solidFill>
                  <a:schemeClr val="tx1"/>
                </a:solidFill>
                <a:latin typeface="Verdana" panose="020B0604030504040204" pitchFamily="34" charset="0"/>
              </a:defRPr>
            </a:lvl4pPr>
            <a:lvl5pPr marL="2057400" indent="-228600">
              <a:spcBef>
                <a:spcPct val="20000"/>
              </a:spcBef>
              <a:buChar char="»"/>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defRPr>
            </a:lvl9pPr>
          </a:lstStyle>
          <a:p>
            <a:pPr>
              <a:spcBef>
                <a:spcPct val="0"/>
              </a:spcBef>
              <a:buFontTx/>
              <a:buNone/>
            </a:pPr>
            <a:fld id="{79978FA8-B093-4602-AE7C-D7591225B670}" type="slidenum">
              <a:rPr lang="en-US" altLang="en-US" sz="1400" smtClean="0">
                <a:solidFill>
                  <a:srgbClr val="5F5F5F"/>
                </a:solidFill>
                <a:latin typeface="Arial" panose="020B0604020202020204" pitchFamily="34" charset="0"/>
              </a:rPr>
              <a:pPr>
                <a:spcBef>
                  <a:spcPct val="0"/>
                </a:spcBef>
                <a:buFontTx/>
                <a:buNone/>
              </a:pPr>
              <a:t>12</a:t>
            </a:fld>
            <a:endParaRPr lang="en-US" altLang="en-US" sz="1400" smtClean="0">
              <a:solidFill>
                <a:srgbClr val="5F5F5F"/>
              </a:solidFill>
              <a:latin typeface="Arial" panose="020B0604020202020204" pitchFamily="34" charset="0"/>
            </a:endParaRPr>
          </a:p>
        </p:txBody>
      </p:sp>
      <p:sp>
        <p:nvSpPr>
          <p:cNvPr id="9" name="Title 8"/>
          <p:cNvSpPr>
            <a:spLocks noGrp="1"/>
          </p:cNvSpPr>
          <p:nvPr>
            <p:ph type="title"/>
          </p:nvPr>
        </p:nvSpPr>
        <p:spPr>
          <a:xfrm>
            <a:off x="274638" y="1227667"/>
            <a:ext cx="8229600" cy="808037"/>
          </a:xfrm>
        </p:spPr>
        <p:txBody>
          <a:bodyPr/>
          <a:lstStyle/>
          <a:p>
            <a:r>
              <a:rPr lang="en-US" sz="2000" dirty="0">
                <a:solidFill>
                  <a:srgbClr val="FF0000"/>
                </a:solidFill>
                <a:latin typeface="Arial" panose="020B0604020202020204" pitchFamily="34" charset="0"/>
                <a:cs typeface="Arial" panose="020B0604020202020204" pitchFamily="34" charset="0"/>
              </a:rPr>
              <a:t>The </a:t>
            </a:r>
            <a:r>
              <a:rPr lang="en-US" sz="2000" dirty="0" smtClean="0">
                <a:solidFill>
                  <a:srgbClr val="FF0000"/>
                </a:solidFill>
                <a:latin typeface="Arial" panose="020B0604020202020204" pitchFamily="34" charset="0"/>
                <a:cs typeface="Arial" panose="020B0604020202020204" pitchFamily="34" charset="0"/>
              </a:rPr>
              <a:t>20 Month Part Time program </a:t>
            </a:r>
            <a:r>
              <a:rPr lang="en-US" sz="2000" dirty="0">
                <a:solidFill>
                  <a:srgbClr val="FF0000"/>
                </a:solidFill>
                <a:latin typeface="Arial" panose="020B0604020202020204" pitchFamily="34" charset="0"/>
                <a:cs typeface="Arial" panose="020B0604020202020204" pitchFamily="34" charset="0"/>
              </a:rPr>
              <a:t>is designed to give students sufficient </a:t>
            </a:r>
            <a:r>
              <a:rPr lang="en-US" sz="2000" dirty="0" smtClean="0">
                <a:solidFill>
                  <a:srgbClr val="FF0000"/>
                </a:solidFill>
                <a:latin typeface="Arial" panose="020B0604020202020204" pitchFamily="34" charset="0"/>
                <a:cs typeface="Arial" panose="020B0604020202020204" pitchFamily="34" charset="0"/>
              </a:rPr>
              <a:t>time between </a:t>
            </a:r>
            <a:r>
              <a:rPr lang="en-US" sz="2000" dirty="0">
                <a:solidFill>
                  <a:srgbClr val="FF0000"/>
                </a:solidFill>
                <a:latin typeface="Arial" panose="020B0604020202020204" pitchFamily="34" charset="0"/>
                <a:cs typeface="Arial" panose="020B0604020202020204" pitchFamily="34" charset="0"/>
              </a:rPr>
              <a:t>semesters to plan vacations and other activities.</a:t>
            </a:r>
            <a:br>
              <a:rPr lang="en-US" sz="2000" dirty="0">
                <a:solidFill>
                  <a:srgbClr val="FF0000"/>
                </a:solidFill>
                <a:latin typeface="Arial" panose="020B0604020202020204" pitchFamily="34" charset="0"/>
                <a:cs typeface="Arial" panose="020B0604020202020204" pitchFamily="34" charset="0"/>
              </a:rPr>
            </a:br>
            <a:endParaRPr lang="en-US" sz="2000" dirty="0">
              <a:solidFill>
                <a:srgbClr val="FF0000"/>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nvGraphicFramePr>
        <p:xfrm>
          <a:off x="457200" y="3925094"/>
          <a:ext cx="8229600" cy="228600"/>
        </p:xfrm>
        <a:graphic>
          <a:graphicData uri="http://schemas.openxmlformats.org/drawingml/2006/table">
            <a:tbl>
              <a:tblPr/>
              <a:tblGrid>
                <a:gridCol w="8229600">
                  <a:extLst>
                    <a:ext uri="{9D8B030D-6E8A-4147-A177-3AD203B41FA5}">
                      <a16:colId xmlns:a16="http://schemas.microsoft.com/office/drawing/2014/main" val="20000"/>
                    </a:ext>
                  </a:extLst>
                </a:gridCol>
              </a:tblGrid>
              <a:tr h="0">
                <a:tc>
                  <a:txBody>
                    <a:bodyPr/>
                    <a:lstStyle/>
                    <a:p>
                      <a:pPr marL="0" marR="0" algn="l">
                        <a:lnSpc>
                          <a:spcPts val="1800"/>
                        </a:lnSpc>
                        <a:spcBef>
                          <a:spcPts val="0"/>
                        </a:spcBef>
                        <a:spcAft>
                          <a:spcPts val="0"/>
                        </a:spcAft>
                      </a:pPr>
                      <a:r>
                        <a:rPr lang="en-US" sz="1200">
                          <a:solidFill>
                            <a:srgbClr val="202020"/>
                          </a:solidFill>
                          <a:effectLst/>
                          <a:latin typeface="Helvetica" panose="020B0604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 name="Table 3"/>
          <p:cNvGraphicFramePr>
            <a:graphicFrameLocks noGrp="1"/>
          </p:cNvGraphicFramePr>
          <p:nvPr/>
        </p:nvGraphicFramePr>
        <p:xfrm>
          <a:off x="1328737" y="2859500"/>
          <a:ext cx="6486525" cy="2359787"/>
        </p:xfrm>
        <a:graphic>
          <a:graphicData uri="http://schemas.openxmlformats.org/drawingml/2006/table">
            <a:tbl>
              <a:tblPr firstRow="1" firstCol="1" bandRow="1"/>
              <a:tblGrid>
                <a:gridCol w="852171">
                  <a:extLst>
                    <a:ext uri="{9D8B030D-6E8A-4147-A177-3AD203B41FA5}">
                      <a16:colId xmlns:a16="http://schemas.microsoft.com/office/drawing/2014/main" val="20000"/>
                    </a:ext>
                  </a:extLst>
                </a:gridCol>
                <a:gridCol w="972477">
                  <a:extLst>
                    <a:ext uri="{9D8B030D-6E8A-4147-A177-3AD203B41FA5}">
                      <a16:colId xmlns:a16="http://schemas.microsoft.com/office/drawing/2014/main" val="20001"/>
                    </a:ext>
                  </a:extLst>
                </a:gridCol>
                <a:gridCol w="1002554">
                  <a:extLst>
                    <a:ext uri="{9D8B030D-6E8A-4147-A177-3AD203B41FA5}">
                      <a16:colId xmlns:a16="http://schemas.microsoft.com/office/drawing/2014/main" val="20002"/>
                    </a:ext>
                  </a:extLst>
                </a:gridCol>
                <a:gridCol w="1072733">
                  <a:extLst>
                    <a:ext uri="{9D8B030D-6E8A-4147-A177-3AD203B41FA5}">
                      <a16:colId xmlns:a16="http://schemas.microsoft.com/office/drawing/2014/main" val="20003"/>
                    </a:ext>
                  </a:extLst>
                </a:gridCol>
                <a:gridCol w="2586590">
                  <a:extLst>
                    <a:ext uri="{9D8B030D-6E8A-4147-A177-3AD203B41FA5}">
                      <a16:colId xmlns:a16="http://schemas.microsoft.com/office/drawing/2014/main" val="20004"/>
                    </a:ext>
                  </a:extLst>
                </a:gridCol>
              </a:tblGrid>
              <a:tr h="0">
                <a:tc gridSpan="5">
                  <a:txBody>
                    <a:bodyPr/>
                    <a:lstStyle/>
                    <a:p>
                      <a:pPr marL="0" marR="0" algn="ctr">
                        <a:lnSpc>
                          <a:spcPct val="107000"/>
                        </a:lnSpc>
                        <a:spcBef>
                          <a:spcPts val="0"/>
                        </a:spcBef>
                        <a:spcAft>
                          <a:spcPts val="0"/>
                        </a:spcAft>
                      </a:pPr>
                      <a:r>
                        <a:rPr lang="en-US" sz="1050" b="1" dirty="0">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Example Schedule below</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0">
                <a:tc>
                  <a:txBody>
                    <a:bodyPr/>
                    <a:lstStyle/>
                    <a:p>
                      <a:pPr marL="0" marR="0" algn="l">
                        <a:lnSpc>
                          <a:spcPct val="107000"/>
                        </a:lnSpc>
                        <a:spcBef>
                          <a:spcPts val="0"/>
                        </a:spcBef>
                        <a:spcAft>
                          <a:spcPts val="0"/>
                        </a:spcAft>
                      </a:pPr>
                      <a:r>
                        <a:rPr lang="en-US" sz="1050" b="1" dirty="0">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Semester</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b="1">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Start Date</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b="1">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End Date</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b="1">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Course Number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b="1">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Course</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extLst>
                  <a:ext uri="{0D108BD9-81ED-4DB2-BD59-A6C34878D82A}">
                    <a16:rowId xmlns:a16="http://schemas.microsoft.com/office/drawing/2014/main" val="10001"/>
                  </a:ext>
                </a:extLst>
              </a:tr>
              <a:tr h="0">
                <a:tc>
                  <a:txBody>
                    <a:bodyPr/>
                    <a:lstStyle/>
                    <a:p>
                      <a:pPr marL="0" marR="0" algn="l">
                        <a:lnSpc>
                          <a:spcPct val="107000"/>
                        </a:lnSpc>
                        <a:spcBef>
                          <a:spcPts val="0"/>
                        </a:spcBef>
                        <a:spcAft>
                          <a:spcPts val="0"/>
                        </a:spcAft>
                      </a:pPr>
                      <a:r>
                        <a:rPr lang="en-US" sz="1050" b="1">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Fall 19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Tue, 9/3/19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Wed, 12/11/19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dirty="0" smtClean="0">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22:430:587</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Financial Management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extLst>
                  <a:ext uri="{0D108BD9-81ED-4DB2-BD59-A6C34878D82A}">
                    <a16:rowId xmlns:a16="http://schemas.microsoft.com/office/drawing/2014/main" val="10002"/>
                  </a:ext>
                </a:extLst>
              </a:tr>
              <a:tr h="0">
                <a:tc>
                  <a:txBody>
                    <a:bodyPr/>
                    <a:lstStyle/>
                    <a:p>
                      <a:pPr marL="0" marR="0" algn="l">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dirty="0">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22:223:591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Aggregate Economic Analysis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extLst>
                  <a:ext uri="{0D108BD9-81ED-4DB2-BD59-A6C34878D82A}">
                    <a16:rowId xmlns:a16="http://schemas.microsoft.com/office/drawing/2014/main" val="10003"/>
                  </a:ext>
                </a:extLst>
              </a:tr>
              <a:tr h="0">
                <a:tc>
                  <a:txBody>
                    <a:bodyPr/>
                    <a:lstStyle/>
                    <a:p>
                      <a:pPr marL="0" marR="0" algn="l">
                        <a:lnSpc>
                          <a:spcPct val="107000"/>
                        </a:lnSpc>
                        <a:spcBef>
                          <a:spcPts val="0"/>
                        </a:spcBef>
                        <a:spcAft>
                          <a:spcPts val="0"/>
                        </a:spcAft>
                      </a:pPr>
                      <a:r>
                        <a:rPr lang="en-US" sz="1050" b="1">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Spring 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Tue, 1/21/20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Mon, 5/4/20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dirty="0">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22:223:581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Managerial Economic Analysis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extLst>
                  <a:ext uri="{0D108BD9-81ED-4DB2-BD59-A6C34878D82A}">
                    <a16:rowId xmlns:a16="http://schemas.microsoft.com/office/drawing/2014/main" val="10004"/>
                  </a:ext>
                </a:extLst>
              </a:tr>
              <a:tr h="0">
                <a:tc>
                  <a:txBody>
                    <a:bodyPr/>
                    <a:lstStyle/>
                    <a:p>
                      <a:pPr marL="0" marR="0" algn="l">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dirty="0" smtClean="0">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22:430:585</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dirty="0" smtClean="0">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Research Methods in Financial Analysis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extLst>
                  <a:ext uri="{0D108BD9-81ED-4DB2-BD59-A6C34878D82A}">
                    <a16:rowId xmlns:a16="http://schemas.microsoft.com/office/drawing/2014/main" val="10005"/>
                  </a:ext>
                </a:extLst>
              </a:tr>
              <a:tr h="0">
                <a:tc>
                  <a:txBody>
                    <a:bodyPr/>
                    <a:lstStyle/>
                    <a:p>
                      <a:pPr marL="0" marR="0" algn="l">
                        <a:lnSpc>
                          <a:spcPct val="107000"/>
                        </a:lnSpc>
                        <a:spcBef>
                          <a:spcPts val="0"/>
                        </a:spcBef>
                        <a:spcAft>
                          <a:spcPts val="0"/>
                        </a:spcAft>
                      </a:pPr>
                      <a:r>
                        <a:rPr lang="en-US" sz="1050" b="1">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Summer 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Tue, 5/28/20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Mon 8/19/20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dirty="0" smtClean="0">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22:430:603</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Investment Analysis and Management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extLst>
                  <a:ext uri="{0D108BD9-81ED-4DB2-BD59-A6C34878D82A}">
                    <a16:rowId xmlns:a16="http://schemas.microsoft.com/office/drawing/2014/main" val="10006"/>
                  </a:ext>
                </a:extLst>
              </a:tr>
              <a:tr h="0">
                <a:tc>
                  <a:txBody>
                    <a:bodyPr/>
                    <a:lstStyle/>
                    <a:p>
                      <a:pPr marL="0" marR="0" algn="l">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dirty="0" smtClean="0">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22:430:613</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Financial Statement Analysis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extLst>
                  <a:ext uri="{0D108BD9-81ED-4DB2-BD59-A6C34878D82A}">
                    <a16:rowId xmlns:a16="http://schemas.microsoft.com/office/drawing/2014/main" val="10007"/>
                  </a:ext>
                </a:extLst>
              </a:tr>
              <a:tr h="0">
                <a:tc>
                  <a:txBody>
                    <a:bodyPr/>
                    <a:lstStyle/>
                    <a:p>
                      <a:pPr marL="0" marR="0" algn="l">
                        <a:lnSpc>
                          <a:spcPct val="107000"/>
                        </a:lnSpc>
                        <a:spcBef>
                          <a:spcPts val="0"/>
                        </a:spcBef>
                        <a:spcAft>
                          <a:spcPts val="0"/>
                        </a:spcAft>
                      </a:pPr>
                      <a:r>
                        <a:rPr lang="en-US" sz="1050" b="1">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Fall 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Tue, 9/1/20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Wed 12/10/20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dirty="0" smtClean="0">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22:430:611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Analysis of Fixed Income Securities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extLst>
                  <a:ext uri="{0D108BD9-81ED-4DB2-BD59-A6C34878D82A}">
                    <a16:rowId xmlns:a16="http://schemas.microsoft.com/office/drawing/2014/main" val="10008"/>
                  </a:ext>
                </a:extLst>
              </a:tr>
              <a:tr h="0">
                <a:tc>
                  <a:txBody>
                    <a:bodyPr/>
                    <a:lstStyle/>
                    <a:p>
                      <a:pPr marL="0" marR="0" algn="l">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dirty="0" smtClean="0">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22:430:685</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Real Estate and Alternative Investments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extLst>
                  <a:ext uri="{0D108BD9-81ED-4DB2-BD59-A6C34878D82A}">
                    <a16:rowId xmlns:a16="http://schemas.microsoft.com/office/drawing/2014/main" val="10009"/>
                  </a:ext>
                </a:extLst>
              </a:tr>
              <a:tr h="0">
                <a:tc>
                  <a:txBody>
                    <a:bodyPr/>
                    <a:lstStyle/>
                    <a:p>
                      <a:pPr marL="0" marR="0" algn="l">
                        <a:lnSpc>
                          <a:spcPct val="107000"/>
                        </a:lnSpc>
                        <a:spcBef>
                          <a:spcPts val="0"/>
                        </a:spcBef>
                        <a:spcAft>
                          <a:spcPts val="0"/>
                        </a:spcAft>
                      </a:pPr>
                      <a:r>
                        <a:rPr lang="en-US" sz="1050" b="1">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Spring 21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Tue 1/19/21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Mon 5/3/21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dirty="0" smtClean="0">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22:430:608</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Portfolio Management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extLst>
                  <a:ext uri="{0D108BD9-81ED-4DB2-BD59-A6C34878D82A}">
                    <a16:rowId xmlns:a16="http://schemas.microsoft.com/office/drawing/2014/main" val="10010"/>
                  </a:ext>
                </a:extLst>
              </a:tr>
              <a:tr h="0">
                <a:tc>
                  <a:txBody>
                    <a:bodyPr/>
                    <a:lstStyle/>
                    <a:p>
                      <a:pPr marL="0" marR="0" algn="l">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dirty="0" smtClean="0">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22:430:609</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tc>
                  <a:txBody>
                    <a:bodyPr/>
                    <a:lstStyle/>
                    <a:p>
                      <a:pPr marL="0" marR="0" algn="l">
                        <a:lnSpc>
                          <a:spcPct val="107000"/>
                        </a:lnSpc>
                        <a:spcBef>
                          <a:spcPts val="0"/>
                        </a:spcBef>
                        <a:spcAft>
                          <a:spcPts val="0"/>
                        </a:spcAft>
                      </a:pPr>
                      <a:r>
                        <a:rPr lang="en-US" sz="1050" dirty="0" smtClean="0">
                          <a:solidFill>
                            <a:srgbClr val="595959"/>
                          </a:solidFill>
                          <a:effectLst/>
                          <a:latin typeface="Trebuchet MS" panose="020B0603020202020204" pitchFamily="34" charset="0"/>
                          <a:ea typeface="Times New Roman" panose="02020603050405020304" pitchFamily="18" charset="0"/>
                          <a:cs typeface="Times New Roman" panose="02020603050405020304" pitchFamily="18" charset="0"/>
                        </a:rPr>
                        <a:t>Derivatives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620" marR="7620" marT="7620" marB="7620" anchor="ctr">
                    <a:lnL>
                      <a:noFill/>
                    </a:lnL>
                    <a:lnR>
                      <a:noFill/>
                    </a:lnR>
                    <a:lnT>
                      <a:noFill/>
                    </a:lnT>
                    <a:lnB>
                      <a:noFill/>
                    </a:lnB>
                  </a:tcPr>
                </a:tc>
                <a:extLst>
                  <a:ext uri="{0D108BD9-81ED-4DB2-BD59-A6C34878D82A}">
                    <a16:rowId xmlns:a16="http://schemas.microsoft.com/office/drawing/2014/main" val="10011"/>
                  </a:ext>
                </a:extLst>
              </a:tr>
            </a:tbl>
          </a:graphicData>
        </a:graphic>
      </p:graphicFrame>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560124465"/>
      </p:ext>
    </p:extLst>
  </p:cSld>
  <p:clrMapOvr>
    <a:masterClrMapping/>
  </p:clrMapOvr>
  <mc:AlternateContent xmlns:mc="http://schemas.openxmlformats.org/markup-compatibility/2006" xmlns:p14="http://schemas.microsoft.com/office/powerpoint/2010/main">
    <mc:Choice Requires="p14">
      <p:transition spd="slow" p14:dur="2000" advTm="39421"/>
    </mc:Choice>
    <mc:Fallback xmlns="">
      <p:transition spd="slow" advTm="39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16"/>
                </p:tgtEl>
              </p:cMediaNode>
            </p:audio>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8985" y="1803798"/>
            <a:ext cx="6172200" cy="606028"/>
          </a:xfrm>
        </p:spPr>
        <p:txBody>
          <a:bodyPr/>
          <a:lstStyle/>
          <a:p>
            <a:pPr eaLnBrk="1" hangingPunct="1">
              <a:defRPr/>
            </a:pPr>
            <a:r>
              <a:rPr lang="en-US" sz="1800" dirty="0">
                <a:solidFill>
                  <a:schemeClr val="tx1"/>
                </a:solidFill>
                <a:latin typeface="+mn-lt"/>
                <a:ea typeface="+mn-ea"/>
                <a:cs typeface="+mn-cs"/>
              </a:rPr>
              <a:t>What is the timing of the Master of Financial Analysis program relative to the CFA exams?</a:t>
            </a:r>
            <a:endParaRPr lang="en-US" dirty="0" smtClean="0"/>
          </a:p>
        </p:txBody>
      </p:sp>
      <p:sp>
        <p:nvSpPr>
          <p:cNvPr id="20483" name="Content Placeholder 2"/>
          <p:cNvSpPr>
            <a:spLocks noGrp="1"/>
          </p:cNvSpPr>
          <p:nvPr>
            <p:ph idx="1"/>
          </p:nvPr>
        </p:nvSpPr>
        <p:spPr>
          <a:xfrm>
            <a:off x="1323975" y="2742011"/>
            <a:ext cx="6172200" cy="3258740"/>
          </a:xfrm>
        </p:spPr>
        <p:txBody>
          <a:bodyPr/>
          <a:lstStyle/>
          <a:p>
            <a:pPr eaLnBrk="1" hangingPunct="1"/>
            <a:r>
              <a:rPr lang="en-US" altLang="en-US" dirty="0" smtClean="0"/>
              <a:t>Level 1 of the CFA exams is given </a:t>
            </a:r>
            <a:r>
              <a:rPr lang="en-US" altLang="en-US" dirty="0" smtClean="0"/>
              <a:t>on </a:t>
            </a:r>
            <a:r>
              <a:rPr lang="en-US" altLang="en-US" dirty="0" smtClean="0"/>
              <a:t>multiple dates in February, May, July, August, and November. It is anticipated that full-time graduates of the MFinA program who have not yet passed Level 1 will take the Level I exam in May or July following graduation. Those that have already passed Level 1 can take Level 2 during the last week of May.</a:t>
            </a:r>
            <a:br>
              <a:rPr lang="en-US" altLang="en-US" dirty="0" smtClean="0"/>
            </a:br>
            <a:endParaRPr lang="en-US" altLang="en-US" dirty="0" smtClean="0"/>
          </a:p>
        </p:txBody>
      </p:sp>
      <p:sp>
        <p:nvSpPr>
          <p:cNvPr id="2048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1650">
                <a:solidFill>
                  <a:schemeClr val="tx1"/>
                </a:solidFill>
                <a:latin typeface="Verdana" panose="020B0604030504040204" pitchFamily="34" charset="0"/>
              </a:defRPr>
            </a:lvl1pPr>
            <a:lvl2pPr marL="557213" indent="-214313">
              <a:spcBef>
                <a:spcPct val="20000"/>
              </a:spcBef>
              <a:buChar char="–"/>
              <a:defRPr>
                <a:solidFill>
                  <a:schemeClr val="tx1"/>
                </a:solidFill>
                <a:latin typeface="Verdana" panose="020B0604030504040204" pitchFamily="34" charset="0"/>
              </a:defRPr>
            </a:lvl2pPr>
            <a:lvl3pPr marL="857250" indent="-171450">
              <a:spcBef>
                <a:spcPct val="20000"/>
              </a:spcBef>
              <a:buChar char="•"/>
              <a:defRPr sz="1200">
                <a:solidFill>
                  <a:schemeClr val="tx1"/>
                </a:solidFill>
                <a:latin typeface="Verdana" panose="020B0604030504040204" pitchFamily="34" charset="0"/>
              </a:defRPr>
            </a:lvl3pPr>
            <a:lvl4pPr marL="1200150" indent="-171450">
              <a:spcBef>
                <a:spcPct val="20000"/>
              </a:spcBef>
              <a:buChar char="–"/>
              <a:defRPr sz="1050">
                <a:solidFill>
                  <a:schemeClr val="tx1"/>
                </a:solidFill>
                <a:latin typeface="Verdana" panose="020B0604030504040204" pitchFamily="34" charset="0"/>
              </a:defRPr>
            </a:lvl4pPr>
            <a:lvl5pPr marL="1543050" indent="-171450">
              <a:spcBef>
                <a:spcPct val="20000"/>
              </a:spcBef>
              <a:buChar char="»"/>
              <a:defRPr sz="1050">
                <a:solidFill>
                  <a:schemeClr val="tx1"/>
                </a:solidFill>
                <a:latin typeface="Verdana" panose="020B0604030504040204" pitchFamily="34" charset="0"/>
              </a:defRPr>
            </a:lvl5pPr>
            <a:lvl6pPr marL="1885950" indent="-171450" eaLnBrk="0" fontAlgn="base" hangingPunct="0">
              <a:spcBef>
                <a:spcPct val="20000"/>
              </a:spcBef>
              <a:spcAft>
                <a:spcPct val="0"/>
              </a:spcAft>
              <a:buChar char="»"/>
              <a:defRPr sz="1050">
                <a:solidFill>
                  <a:schemeClr val="tx1"/>
                </a:solidFill>
                <a:latin typeface="Verdana" panose="020B0604030504040204" pitchFamily="34" charset="0"/>
              </a:defRPr>
            </a:lvl6pPr>
            <a:lvl7pPr marL="2228850" indent="-171450" eaLnBrk="0" fontAlgn="base" hangingPunct="0">
              <a:spcBef>
                <a:spcPct val="20000"/>
              </a:spcBef>
              <a:spcAft>
                <a:spcPct val="0"/>
              </a:spcAft>
              <a:buChar char="»"/>
              <a:defRPr sz="1050">
                <a:solidFill>
                  <a:schemeClr val="tx1"/>
                </a:solidFill>
                <a:latin typeface="Verdana" panose="020B0604030504040204" pitchFamily="34" charset="0"/>
              </a:defRPr>
            </a:lvl7pPr>
            <a:lvl8pPr marL="2571750" indent="-171450" eaLnBrk="0" fontAlgn="base" hangingPunct="0">
              <a:spcBef>
                <a:spcPct val="20000"/>
              </a:spcBef>
              <a:spcAft>
                <a:spcPct val="0"/>
              </a:spcAft>
              <a:buChar char="»"/>
              <a:defRPr sz="1050">
                <a:solidFill>
                  <a:schemeClr val="tx1"/>
                </a:solidFill>
                <a:latin typeface="Verdana" panose="020B0604030504040204" pitchFamily="34" charset="0"/>
              </a:defRPr>
            </a:lvl8pPr>
            <a:lvl9pPr marL="2914650" indent="-171450" eaLnBrk="0" fontAlgn="base" hangingPunct="0">
              <a:spcBef>
                <a:spcPct val="20000"/>
              </a:spcBef>
              <a:spcAft>
                <a:spcPct val="0"/>
              </a:spcAft>
              <a:buChar char="»"/>
              <a:defRPr sz="1050">
                <a:solidFill>
                  <a:schemeClr val="tx1"/>
                </a:solidFill>
                <a:latin typeface="Verdana" panose="020B0604030504040204" pitchFamily="34" charset="0"/>
              </a:defRPr>
            </a:lvl9pPr>
          </a:lstStyle>
          <a:p>
            <a:pPr fontAlgn="base">
              <a:spcBef>
                <a:spcPct val="0"/>
              </a:spcBef>
              <a:spcAft>
                <a:spcPct val="0"/>
              </a:spcAft>
              <a:buNone/>
            </a:pPr>
            <a:fld id="{CBCF3F49-97AC-4FD0-84B1-6749B2FDF55C}" type="slidenum">
              <a:rPr lang="en-US" altLang="en-US" sz="1050">
                <a:solidFill>
                  <a:srgbClr val="5F5F5F"/>
                </a:solidFill>
                <a:latin typeface="Arial" panose="020B0604020202020204" pitchFamily="34" charset="0"/>
              </a:rPr>
              <a:pPr fontAlgn="base">
                <a:spcBef>
                  <a:spcPct val="0"/>
                </a:spcBef>
                <a:spcAft>
                  <a:spcPct val="0"/>
                </a:spcAft>
                <a:buNone/>
              </a:pPr>
              <a:t>13</a:t>
            </a:fld>
            <a:endParaRPr lang="en-US" altLang="en-US" sz="1050">
              <a:solidFill>
                <a:srgbClr val="5F5F5F"/>
              </a:solidFill>
              <a:latin typeface="Arial" panose="020B0604020202020204" pitchFamily="34"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2053258242"/>
      </p:ext>
    </p:extLst>
  </p:cSld>
  <p:clrMapOvr>
    <a:masterClrMapping/>
  </p:clrMapOvr>
  <mc:AlternateContent xmlns:mc="http://schemas.openxmlformats.org/markup-compatibility/2006">
    <mc:Choice xmlns:p14="http://schemas.microsoft.com/office/powerpoint/2010/main" Requires="p14">
      <p:transition spd="slow" p14:dur="2000" advTm="44454"/>
    </mc:Choice>
    <mc:Fallback>
      <p:transition spd="slow" advTm="44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2" grpId="0"/>
      <p:bldP spid="2048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tLang="en-US" dirty="0" smtClean="0"/>
              <a:t>What are the program's admission standards?</a:t>
            </a:r>
          </a:p>
        </p:txBody>
      </p:sp>
      <p:sp>
        <p:nvSpPr>
          <p:cNvPr id="19459" name="Content Placeholder 2"/>
          <p:cNvSpPr>
            <a:spLocks noGrp="1"/>
          </p:cNvSpPr>
          <p:nvPr>
            <p:ph idx="1"/>
          </p:nvPr>
        </p:nvSpPr>
        <p:spPr/>
        <p:txBody>
          <a:bodyPr/>
          <a:lstStyle/>
          <a:p>
            <a:pPr eaLnBrk="1" hangingPunct="1"/>
            <a:r>
              <a:rPr lang="en-US" altLang="en-US" b="1" dirty="0" smtClean="0"/>
              <a:t>GMAT or GRE</a:t>
            </a:r>
            <a:r>
              <a:rPr lang="en-US" altLang="en-US" dirty="0" smtClean="0"/>
              <a:t>: Our current class has an average GMAT of 595</a:t>
            </a:r>
          </a:p>
          <a:p>
            <a:pPr eaLnBrk="1" hangingPunct="1"/>
            <a:r>
              <a:rPr lang="en-US" altLang="en-US" b="1" dirty="0" smtClean="0"/>
              <a:t>Level of Education</a:t>
            </a:r>
            <a:r>
              <a:rPr lang="en-US" altLang="en-US" dirty="0" smtClean="0"/>
              <a:t>: we expect to receive applications from students who hold Bachelors, Masters and Doctoral degrees in areas such as: mathematics, sciences, engineering, economics, management, etc.</a:t>
            </a:r>
          </a:p>
          <a:p>
            <a:pPr eaLnBrk="1" hangingPunct="1"/>
            <a:r>
              <a:rPr lang="en-US" altLang="en-US" b="1" dirty="0" smtClean="0"/>
              <a:t>GPA</a:t>
            </a:r>
            <a:r>
              <a:rPr lang="en-US" altLang="en-US" dirty="0" smtClean="0"/>
              <a:t>: we do not have a set minimum GPA</a:t>
            </a:r>
          </a:p>
          <a:p>
            <a:pPr eaLnBrk="1" hangingPunct="1"/>
            <a:r>
              <a:rPr lang="en-US" altLang="en-US" b="1" dirty="0" smtClean="0"/>
              <a:t>Work Experience</a:t>
            </a:r>
            <a:r>
              <a:rPr lang="en-US" altLang="en-US" dirty="0" smtClean="0"/>
              <a:t>:  Not required for full-time students. The part-time program it is strongly suggested that applicants have at least two years of work experience. </a:t>
            </a:r>
            <a:br>
              <a:rPr lang="en-US" altLang="en-US" dirty="0" smtClean="0"/>
            </a:br>
            <a:endParaRPr lang="en-US" altLang="en-US" dirty="0" smtClean="0"/>
          </a:p>
        </p:txBody>
      </p:sp>
      <p:sp>
        <p:nvSpPr>
          <p:cNvPr id="1946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200">
                <a:solidFill>
                  <a:schemeClr val="tx1"/>
                </a:solidFill>
                <a:latin typeface="Verdana" panose="020B0604030504040204" pitchFamily="34" charset="0"/>
              </a:defRPr>
            </a:lvl1pPr>
            <a:lvl2pPr marL="742950" indent="-285750">
              <a:spcBef>
                <a:spcPct val="20000"/>
              </a:spcBef>
              <a:buChar char="–"/>
              <a:defRPr>
                <a:solidFill>
                  <a:schemeClr val="tx1"/>
                </a:solidFill>
                <a:latin typeface="Verdana" panose="020B0604030504040204" pitchFamily="34" charset="0"/>
              </a:defRPr>
            </a:lvl2pPr>
            <a:lvl3pPr marL="1143000" indent="-228600">
              <a:spcBef>
                <a:spcPct val="20000"/>
              </a:spcBef>
              <a:buChar char="•"/>
              <a:defRPr sz="1600">
                <a:solidFill>
                  <a:schemeClr val="tx1"/>
                </a:solidFill>
                <a:latin typeface="Verdana" panose="020B0604030504040204" pitchFamily="34" charset="0"/>
              </a:defRPr>
            </a:lvl3pPr>
            <a:lvl4pPr marL="1600200" indent="-228600">
              <a:spcBef>
                <a:spcPct val="20000"/>
              </a:spcBef>
              <a:buChar char="–"/>
              <a:defRPr sz="1400">
                <a:solidFill>
                  <a:schemeClr val="tx1"/>
                </a:solidFill>
                <a:latin typeface="Verdana" panose="020B0604030504040204" pitchFamily="34" charset="0"/>
              </a:defRPr>
            </a:lvl4pPr>
            <a:lvl5pPr marL="2057400" indent="-228600">
              <a:spcBef>
                <a:spcPct val="20000"/>
              </a:spcBef>
              <a:buChar char="»"/>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defRPr>
            </a:lvl9pPr>
          </a:lstStyle>
          <a:p>
            <a:pPr>
              <a:spcBef>
                <a:spcPct val="0"/>
              </a:spcBef>
              <a:buFontTx/>
              <a:buNone/>
            </a:pPr>
            <a:fld id="{D5786D13-3136-4E11-93EB-5E231CE6AE3C}" type="slidenum">
              <a:rPr lang="en-US" altLang="en-US" sz="1400" smtClean="0">
                <a:solidFill>
                  <a:srgbClr val="5F5F5F"/>
                </a:solidFill>
                <a:latin typeface="Arial" panose="020B0604020202020204" pitchFamily="34" charset="0"/>
              </a:rPr>
              <a:pPr>
                <a:spcBef>
                  <a:spcPct val="0"/>
                </a:spcBef>
                <a:buFontTx/>
                <a:buNone/>
              </a:pPr>
              <a:t>14</a:t>
            </a:fld>
            <a:endParaRPr lang="en-US" altLang="en-US" sz="1400" smtClean="0">
              <a:solidFill>
                <a:srgbClr val="5F5F5F"/>
              </a:solidFill>
              <a:latin typeface="Arial" panose="020B0604020202020204" pitchFamily="34" charset="0"/>
            </a:endParaRPr>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6755"/>
    </mc:Choice>
    <mc:Fallback xmlns="">
      <p:transition spd="slow" advTm="46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1" presetClass="entr" presetSubtype="0" fill="hold" grpId="0" nodeType="withEffect">
                                  <p:stCondLst>
                                    <p:cond delay="0"/>
                                  </p:stCondLst>
                                  <p:childTnLst>
                                    <p:set>
                                      <p:cBhvr>
                                        <p:cTn id="8" dur="1" fill="hold">
                                          <p:stCondLst>
                                            <p:cond delay="0"/>
                                          </p:stCondLst>
                                        </p:cTn>
                                        <p:tgtEl>
                                          <p:spTgt spid="194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3"/>
                </p:tgtEl>
              </p:cMediaNode>
            </p:audio>
          </p:childTnLst>
        </p:cTn>
      </p:par>
    </p:tnLst>
    <p:bldLst>
      <p:bldP spid="19458" grpId="0"/>
      <p:bldP spid="1945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1549400"/>
            <a:ext cx="8229600" cy="808038"/>
          </a:xfrm>
        </p:spPr>
        <p:txBody>
          <a:bodyPr/>
          <a:lstStyle/>
          <a:p>
            <a:pPr eaLnBrk="1" hangingPunct="1">
              <a:defRPr/>
            </a:pPr>
            <a:r>
              <a:rPr lang="en-US" sz="2400" dirty="0" smtClean="0">
                <a:solidFill>
                  <a:schemeClr val="tx1"/>
                </a:solidFill>
                <a:latin typeface="+mn-lt"/>
                <a:ea typeface="+mn-ea"/>
                <a:cs typeface="+mn-cs"/>
              </a:rPr>
              <a:t>I have heard that I should take a review course before I take the CFA Level I exam. How can I do that?</a:t>
            </a:r>
            <a:br>
              <a:rPr lang="en-US" sz="2400" dirty="0" smtClean="0">
                <a:solidFill>
                  <a:schemeClr val="tx1"/>
                </a:solidFill>
                <a:latin typeface="+mn-lt"/>
                <a:ea typeface="+mn-ea"/>
                <a:cs typeface="+mn-cs"/>
              </a:rPr>
            </a:br>
            <a:endParaRPr lang="en-US" sz="2400" dirty="0" smtClean="0"/>
          </a:p>
        </p:txBody>
      </p:sp>
      <p:sp>
        <p:nvSpPr>
          <p:cNvPr id="21507" name="Content Placeholder 2"/>
          <p:cNvSpPr>
            <a:spLocks noGrp="1"/>
          </p:cNvSpPr>
          <p:nvPr>
            <p:ph idx="1"/>
          </p:nvPr>
        </p:nvSpPr>
        <p:spPr>
          <a:xfrm>
            <a:off x="542925" y="2513013"/>
            <a:ext cx="8229600" cy="4344987"/>
          </a:xfrm>
        </p:spPr>
        <p:txBody>
          <a:bodyPr/>
          <a:lstStyle/>
          <a:p>
            <a:pPr eaLnBrk="1" hangingPunct="1"/>
            <a:r>
              <a:rPr lang="en-US" altLang="en-US" dirty="0" smtClean="0"/>
              <a:t>Once your coursework is finished in May, we have arranged for the CFA Society of New York to hold a four day boot camp on our New Brunswick campus. This "boot camp" will bring together all of the topics you have learned in your coursework. The CFA Society of New York is a member institution of the CFAI. They have been offering review classes for over 25 years. All review classes are taught by CFA charter holders. </a:t>
            </a:r>
          </a:p>
        </p:txBody>
      </p:sp>
      <p:sp>
        <p:nvSpPr>
          <p:cNvPr id="2150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200">
                <a:solidFill>
                  <a:schemeClr val="tx1"/>
                </a:solidFill>
                <a:latin typeface="Verdana" panose="020B0604030504040204" pitchFamily="34" charset="0"/>
              </a:defRPr>
            </a:lvl1pPr>
            <a:lvl2pPr marL="742950" indent="-285750">
              <a:spcBef>
                <a:spcPct val="20000"/>
              </a:spcBef>
              <a:buChar char="–"/>
              <a:defRPr>
                <a:solidFill>
                  <a:schemeClr val="tx1"/>
                </a:solidFill>
                <a:latin typeface="Verdana" panose="020B0604030504040204" pitchFamily="34" charset="0"/>
              </a:defRPr>
            </a:lvl2pPr>
            <a:lvl3pPr marL="1143000" indent="-228600">
              <a:spcBef>
                <a:spcPct val="20000"/>
              </a:spcBef>
              <a:buChar char="•"/>
              <a:defRPr sz="1600">
                <a:solidFill>
                  <a:schemeClr val="tx1"/>
                </a:solidFill>
                <a:latin typeface="Verdana" panose="020B0604030504040204" pitchFamily="34" charset="0"/>
              </a:defRPr>
            </a:lvl3pPr>
            <a:lvl4pPr marL="1600200" indent="-228600">
              <a:spcBef>
                <a:spcPct val="20000"/>
              </a:spcBef>
              <a:buChar char="–"/>
              <a:defRPr sz="1400">
                <a:solidFill>
                  <a:schemeClr val="tx1"/>
                </a:solidFill>
                <a:latin typeface="Verdana" panose="020B0604030504040204" pitchFamily="34" charset="0"/>
              </a:defRPr>
            </a:lvl4pPr>
            <a:lvl5pPr marL="2057400" indent="-228600">
              <a:spcBef>
                <a:spcPct val="20000"/>
              </a:spcBef>
              <a:buChar char="»"/>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defRPr>
            </a:lvl9pPr>
          </a:lstStyle>
          <a:p>
            <a:pPr>
              <a:spcBef>
                <a:spcPct val="0"/>
              </a:spcBef>
              <a:buFontTx/>
              <a:buNone/>
            </a:pPr>
            <a:fld id="{590BBDFC-310D-43CA-B6E1-D35E6FA772DB}" type="slidenum">
              <a:rPr lang="en-US" altLang="en-US" sz="1400" smtClean="0">
                <a:solidFill>
                  <a:srgbClr val="5F5F5F"/>
                </a:solidFill>
                <a:latin typeface="Arial" panose="020B0604020202020204" pitchFamily="34" charset="0"/>
              </a:rPr>
              <a:pPr>
                <a:spcBef>
                  <a:spcPct val="0"/>
                </a:spcBef>
                <a:buFontTx/>
                <a:buNone/>
              </a:pPr>
              <a:t>15</a:t>
            </a:fld>
            <a:endParaRPr lang="en-US" altLang="en-US" sz="1400" smtClean="0">
              <a:solidFill>
                <a:srgbClr val="5F5F5F"/>
              </a:solidFill>
              <a:latin typeface="Arial" panose="020B0604020202020204" pitchFamily="34"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1412"/>
    </mc:Choice>
    <mc:Fallback xmlns="">
      <p:transition spd="slow" advTm="51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bldLst>
      <p:bldP spid="2" grpId="0"/>
      <p:bldP spid="2150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688" y="1200150"/>
            <a:ext cx="8229600" cy="808038"/>
          </a:xfrm>
        </p:spPr>
        <p:txBody>
          <a:bodyPr/>
          <a:lstStyle/>
          <a:p>
            <a:pPr eaLnBrk="1" hangingPunct="1">
              <a:defRPr/>
            </a:pPr>
            <a:r>
              <a:rPr lang="en-US" dirty="0" smtClean="0">
                <a:solidFill>
                  <a:schemeClr val="tx1"/>
                </a:solidFill>
                <a:latin typeface="+mn-lt"/>
                <a:ea typeface="+mn-ea"/>
                <a:cs typeface="+mn-cs"/>
              </a:rPr>
              <a:t>MBA v CFA (MFinA)</a:t>
            </a:r>
            <a:endParaRPr lang="en-US" dirty="0" smtClean="0"/>
          </a:p>
        </p:txBody>
      </p:sp>
      <p:sp>
        <p:nvSpPr>
          <p:cNvPr id="22531" name="Content Placeholder 2"/>
          <p:cNvSpPr>
            <a:spLocks noGrp="1"/>
          </p:cNvSpPr>
          <p:nvPr>
            <p:ph idx="1"/>
          </p:nvPr>
        </p:nvSpPr>
        <p:spPr>
          <a:xfrm>
            <a:off x="293688" y="1989138"/>
            <a:ext cx="8229600" cy="4344987"/>
          </a:xfrm>
        </p:spPr>
        <p:txBody>
          <a:bodyPr/>
          <a:lstStyle/>
          <a:p>
            <a:pPr eaLnBrk="1" hangingPunct="1"/>
            <a:r>
              <a:rPr lang="en-US" altLang="en-US" dirty="0" smtClean="0"/>
              <a:t>There is much debate concerning getting an MBA or a degree like MFinA that prepares students to take the CFA exams. Below is a bit of comparison of the two degrees.</a:t>
            </a:r>
          </a:p>
          <a:p>
            <a:pPr eaLnBrk="1" hangingPunct="1"/>
            <a:r>
              <a:rPr lang="en-US" altLang="en-US" dirty="0" smtClean="0"/>
              <a:t>Courses: At Rutgers Flex Part-Time MFinA students take classes with our Part Time MBA students. So classes are the same</a:t>
            </a:r>
          </a:p>
          <a:p>
            <a:pPr eaLnBrk="1" hangingPunct="1"/>
            <a:r>
              <a:rPr lang="en-US" altLang="en-US" dirty="0" smtClean="0"/>
              <a:t>Length: MFinA is 30 credit while an MBA can be up to 60 credits. So finish the MFinA in half the time.</a:t>
            </a:r>
          </a:p>
          <a:p>
            <a:pPr eaLnBrk="1" hangingPunct="1"/>
            <a:r>
              <a:rPr lang="en-US" altLang="en-US" dirty="0" smtClean="0"/>
              <a:t>Course Coverage: MFinA focuses on finance courses, while an MBA includes classes such as management and marketing.</a:t>
            </a:r>
            <a:br>
              <a:rPr lang="en-US" altLang="en-US" dirty="0" smtClean="0"/>
            </a:br>
            <a:endParaRPr lang="en-US" altLang="en-US" dirty="0" smtClean="0"/>
          </a:p>
        </p:txBody>
      </p:sp>
      <p:sp>
        <p:nvSpPr>
          <p:cNvPr id="2253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200">
                <a:solidFill>
                  <a:schemeClr val="tx1"/>
                </a:solidFill>
                <a:latin typeface="Verdana" panose="020B0604030504040204" pitchFamily="34" charset="0"/>
              </a:defRPr>
            </a:lvl1pPr>
            <a:lvl2pPr marL="742950" indent="-285750">
              <a:spcBef>
                <a:spcPct val="20000"/>
              </a:spcBef>
              <a:buChar char="–"/>
              <a:defRPr>
                <a:solidFill>
                  <a:schemeClr val="tx1"/>
                </a:solidFill>
                <a:latin typeface="Verdana" panose="020B0604030504040204" pitchFamily="34" charset="0"/>
              </a:defRPr>
            </a:lvl2pPr>
            <a:lvl3pPr marL="1143000" indent="-228600">
              <a:spcBef>
                <a:spcPct val="20000"/>
              </a:spcBef>
              <a:buChar char="•"/>
              <a:defRPr sz="1600">
                <a:solidFill>
                  <a:schemeClr val="tx1"/>
                </a:solidFill>
                <a:latin typeface="Verdana" panose="020B0604030504040204" pitchFamily="34" charset="0"/>
              </a:defRPr>
            </a:lvl3pPr>
            <a:lvl4pPr marL="1600200" indent="-228600">
              <a:spcBef>
                <a:spcPct val="20000"/>
              </a:spcBef>
              <a:buChar char="–"/>
              <a:defRPr sz="1400">
                <a:solidFill>
                  <a:schemeClr val="tx1"/>
                </a:solidFill>
                <a:latin typeface="Verdana" panose="020B0604030504040204" pitchFamily="34" charset="0"/>
              </a:defRPr>
            </a:lvl4pPr>
            <a:lvl5pPr marL="2057400" indent="-228600">
              <a:spcBef>
                <a:spcPct val="20000"/>
              </a:spcBef>
              <a:buChar char="»"/>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defRPr>
            </a:lvl9pPr>
          </a:lstStyle>
          <a:p>
            <a:pPr>
              <a:spcBef>
                <a:spcPct val="0"/>
              </a:spcBef>
              <a:buFontTx/>
              <a:buNone/>
            </a:pPr>
            <a:fld id="{BADDE686-B792-4F16-A873-CD486D3CBC7B}" type="slidenum">
              <a:rPr lang="en-US" altLang="en-US" sz="1400" smtClean="0">
                <a:solidFill>
                  <a:srgbClr val="5F5F5F"/>
                </a:solidFill>
                <a:latin typeface="Arial" panose="020B0604020202020204" pitchFamily="34" charset="0"/>
              </a:rPr>
              <a:pPr>
                <a:spcBef>
                  <a:spcPct val="0"/>
                </a:spcBef>
                <a:buFontTx/>
                <a:buNone/>
              </a:pPr>
              <a:t>16</a:t>
            </a:fld>
            <a:endParaRPr lang="en-US" altLang="en-US" sz="1400" smtClean="0">
              <a:solidFill>
                <a:srgbClr val="5F5F5F"/>
              </a:solidFill>
              <a:latin typeface="Arial" panose="020B0604020202020204" pitchFamily="34"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3448"/>
    </mc:Choice>
    <mc:Fallback xmlns="">
      <p:transition spd="slow" advTm="33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3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5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bldLst>
      <p:bldP spid="2" grpId="0"/>
      <p:bldP spid="2253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n-US" altLang="en-US" smtClean="0"/>
              <a:t>Any Questions?</a:t>
            </a:r>
          </a:p>
        </p:txBody>
      </p:sp>
      <p:sp>
        <p:nvSpPr>
          <p:cNvPr id="15363" name="Content Placeholder 2"/>
          <p:cNvSpPr>
            <a:spLocks noGrp="1"/>
          </p:cNvSpPr>
          <p:nvPr>
            <p:ph idx="1"/>
          </p:nvPr>
        </p:nvSpPr>
        <p:spPr/>
        <p:txBody>
          <a:bodyPr/>
          <a:lstStyle/>
          <a:p>
            <a:pPr marL="0" indent="0" algn="ctr" eaLnBrk="1" hangingPunct="1">
              <a:buFontTx/>
              <a:buNone/>
              <a:defRPr/>
            </a:pPr>
            <a:r>
              <a:rPr lang="en-US" altLang="en-US" sz="2800" dirty="0" smtClean="0"/>
              <a:t>You can e-mail me at </a:t>
            </a:r>
          </a:p>
          <a:p>
            <a:pPr eaLnBrk="1" hangingPunct="1">
              <a:defRPr/>
            </a:pPr>
            <a:endParaRPr lang="en-US" altLang="en-US" sz="2800" dirty="0" smtClean="0"/>
          </a:p>
          <a:p>
            <a:pPr marL="0" indent="0" algn="ctr" eaLnBrk="1" hangingPunct="1">
              <a:buFontTx/>
              <a:buNone/>
              <a:defRPr/>
            </a:pPr>
            <a:r>
              <a:rPr lang="en-US" altLang="en-US" sz="2800" dirty="0" smtClean="0"/>
              <a:t>Daniel_Weaver@business.Rutgers.edu</a:t>
            </a:r>
          </a:p>
          <a:p>
            <a:pPr marL="0" indent="0" eaLnBrk="1" hangingPunct="1">
              <a:buFontTx/>
              <a:buNone/>
              <a:defRPr/>
            </a:pPr>
            <a:endParaRPr lang="en-US" altLang="en-US" sz="2800" dirty="0" smtClean="0"/>
          </a:p>
          <a:p>
            <a:pPr marL="0" indent="0" algn="ctr" eaLnBrk="1" hangingPunct="1">
              <a:buFontTx/>
              <a:buNone/>
              <a:defRPr/>
            </a:pPr>
            <a:r>
              <a:rPr lang="en-US" altLang="en-US" sz="2800" dirty="0" smtClean="0"/>
              <a:t>Thanks for coming!</a:t>
            </a:r>
          </a:p>
        </p:txBody>
      </p:sp>
      <p:sp>
        <p:nvSpPr>
          <p:cNvPr id="2560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200">
                <a:solidFill>
                  <a:schemeClr val="tx1"/>
                </a:solidFill>
                <a:latin typeface="Verdana" panose="020B0604030504040204" pitchFamily="34" charset="0"/>
              </a:defRPr>
            </a:lvl1pPr>
            <a:lvl2pPr marL="742950" indent="-285750">
              <a:spcBef>
                <a:spcPct val="20000"/>
              </a:spcBef>
              <a:buChar char="–"/>
              <a:defRPr>
                <a:solidFill>
                  <a:schemeClr val="tx1"/>
                </a:solidFill>
                <a:latin typeface="Verdana" panose="020B0604030504040204" pitchFamily="34" charset="0"/>
              </a:defRPr>
            </a:lvl2pPr>
            <a:lvl3pPr marL="1143000" indent="-228600">
              <a:spcBef>
                <a:spcPct val="20000"/>
              </a:spcBef>
              <a:buChar char="•"/>
              <a:defRPr sz="1600">
                <a:solidFill>
                  <a:schemeClr val="tx1"/>
                </a:solidFill>
                <a:latin typeface="Verdana" panose="020B0604030504040204" pitchFamily="34" charset="0"/>
              </a:defRPr>
            </a:lvl3pPr>
            <a:lvl4pPr marL="1600200" indent="-228600">
              <a:spcBef>
                <a:spcPct val="20000"/>
              </a:spcBef>
              <a:buChar char="–"/>
              <a:defRPr sz="1400">
                <a:solidFill>
                  <a:schemeClr val="tx1"/>
                </a:solidFill>
                <a:latin typeface="Verdana" panose="020B0604030504040204" pitchFamily="34" charset="0"/>
              </a:defRPr>
            </a:lvl4pPr>
            <a:lvl5pPr marL="2057400" indent="-228600">
              <a:spcBef>
                <a:spcPct val="20000"/>
              </a:spcBef>
              <a:buChar char="»"/>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defRPr>
            </a:lvl9pPr>
          </a:lstStyle>
          <a:p>
            <a:pPr>
              <a:spcBef>
                <a:spcPct val="0"/>
              </a:spcBef>
              <a:buFontTx/>
              <a:buNone/>
            </a:pPr>
            <a:fld id="{08E3B8BE-C658-4DFE-968D-1FDC861665D7}" type="slidenum">
              <a:rPr lang="en-US" altLang="en-US" sz="1400" smtClean="0">
                <a:solidFill>
                  <a:srgbClr val="5F5F5F"/>
                </a:solidFill>
                <a:latin typeface="Arial" panose="020B0604020202020204" pitchFamily="34" charset="0"/>
              </a:rPr>
              <a:pPr>
                <a:spcBef>
                  <a:spcPct val="0"/>
                </a:spcBef>
                <a:buFontTx/>
                <a:buNone/>
              </a:pPr>
              <a:t>17</a:t>
            </a:fld>
            <a:endParaRPr lang="en-US" altLang="en-US" sz="1400" smtClean="0">
              <a:solidFill>
                <a:srgbClr val="5F5F5F"/>
              </a:solidFill>
              <a:latin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392"/>
    </mc:Choice>
    <mc:Fallback xmlns="">
      <p:transition spd="slow" advTm="10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200">
                <a:solidFill>
                  <a:schemeClr val="tx1"/>
                </a:solidFill>
                <a:latin typeface="Verdana" panose="020B0604030504040204" pitchFamily="34" charset="0"/>
              </a:defRPr>
            </a:lvl1pPr>
            <a:lvl2pPr marL="742950" indent="-285750">
              <a:spcBef>
                <a:spcPct val="20000"/>
              </a:spcBef>
              <a:buChar char="–"/>
              <a:defRPr>
                <a:solidFill>
                  <a:schemeClr val="tx1"/>
                </a:solidFill>
                <a:latin typeface="Verdana" panose="020B0604030504040204" pitchFamily="34" charset="0"/>
              </a:defRPr>
            </a:lvl2pPr>
            <a:lvl3pPr marL="1143000" indent="-228600">
              <a:spcBef>
                <a:spcPct val="20000"/>
              </a:spcBef>
              <a:buChar char="•"/>
              <a:defRPr sz="1600">
                <a:solidFill>
                  <a:schemeClr val="tx1"/>
                </a:solidFill>
                <a:latin typeface="Verdana" panose="020B0604030504040204" pitchFamily="34" charset="0"/>
              </a:defRPr>
            </a:lvl3pPr>
            <a:lvl4pPr marL="1600200" indent="-228600">
              <a:spcBef>
                <a:spcPct val="20000"/>
              </a:spcBef>
              <a:buChar char="–"/>
              <a:defRPr sz="1400">
                <a:solidFill>
                  <a:schemeClr val="tx1"/>
                </a:solidFill>
                <a:latin typeface="Verdana" panose="020B0604030504040204" pitchFamily="34" charset="0"/>
              </a:defRPr>
            </a:lvl4pPr>
            <a:lvl5pPr marL="2057400" indent="-228600">
              <a:spcBef>
                <a:spcPct val="20000"/>
              </a:spcBef>
              <a:buChar char="»"/>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defRPr>
            </a:lvl9pPr>
          </a:lstStyle>
          <a:p>
            <a:pPr>
              <a:spcBef>
                <a:spcPct val="0"/>
              </a:spcBef>
              <a:buFontTx/>
              <a:buNone/>
            </a:pPr>
            <a:fld id="{146074F9-9200-4A2F-9EAB-C9075AA7BFF7}" type="slidenum">
              <a:rPr lang="en-US" altLang="en-US" sz="1400" smtClean="0">
                <a:solidFill>
                  <a:srgbClr val="5F5F5F"/>
                </a:solidFill>
                <a:latin typeface="Arial" panose="020B0604020202020204" pitchFamily="34" charset="0"/>
              </a:rPr>
              <a:pPr>
                <a:spcBef>
                  <a:spcPct val="0"/>
                </a:spcBef>
                <a:buFontTx/>
                <a:buNone/>
              </a:pPr>
              <a:t>2</a:t>
            </a:fld>
            <a:endParaRPr lang="en-US" altLang="en-US" sz="1400" smtClean="0">
              <a:solidFill>
                <a:srgbClr val="5F5F5F"/>
              </a:solidFill>
              <a:latin typeface="Arial" panose="020B0604020202020204" pitchFamily="34" charset="0"/>
            </a:endParaRPr>
          </a:p>
        </p:txBody>
      </p:sp>
      <p:sp>
        <p:nvSpPr>
          <p:cNvPr id="7171" name="Rectangle 2"/>
          <p:cNvSpPr>
            <a:spLocks noGrp="1" noChangeArrowheads="1"/>
          </p:cNvSpPr>
          <p:nvPr>
            <p:ph type="title"/>
          </p:nvPr>
        </p:nvSpPr>
        <p:spPr/>
        <p:txBody>
          <a:bodyPr/>
          <a:lstStyle/>
          <a:p>
            <a:pPr eaLnBrk="1" hangingPunct="1"/>
            <a:r>
              <a:rPr lang="en-US" altLang="en-US" smtClean="0"/>
              <a:t>MFinA prepares students to take the CFA</a:t>
            </a:r>
          </a:p>
        </p:txBody>
      </p:sp>
      <p:sp>
        <p:nvSpPr>
          <p:cNvPr id="7172" name="Rectangle 3"/>
          <p:cNvSpPr>
            <a:spLocks noGrp="1" noChangeArrowheads="1"/>
          </p:cNvSpPr>
          <p:nvPr>
            <p:ph type="body" idx="1"/>
          </p:nvPr>
        </p:nvSpPr>
        <p:spPr/>
        <p:txBody>
          <a:bodyPr/>
          <a:lstStyle/>
          <a:p>
            <a:r>
              <a:rPr lang="en-US" altLang="en-US" sz="2000" dirty="0" smtClean="0"/>
              <a:t>What is 'Chartered Financial Analyst (CFA)?'</a:t>
            </a:r>
          </a:p>
          <a:p>
            <a:r>
              <a:rPr lang="en-US" altLang="en-US" sz="2000" dirty="0" smtClean="0"/>
              <a:t>A chartered financial analyst (CFA) is a professional designation given by the CFA Institute, that measures the competence and integrity of financial analysts. Candidates are required to pass three levels of exams covering areas, such as accounting, economics, ethics, money management, and security analysis.</a:t>
            </a:r>
          </a:p>
          <a:p>
            <a:r>
              <a:rPr lang="en-US" altLang="en-US" sz="2000" dirty="0" smtClean="0"/>
              <a:t>The CFA Charter: </a:t>
            </a:r>
            <a:r>
              <a:rPr lang="en-US" altLang="en-US" sz="2000" b="1" i="1" dirty="0" smtClean="0">
                <a:solidFill>
                  <a:srgbClr val="FFC000"/>
                </a:solidFill>
              </a:rPr>
              <a:t>The gold Standard for the Finance Industry</a:t>
            </a:r>
            <a:endParaRPr lang="en-US" altLang="en-US" sz="2000" b="1" i="1" dirty="0" smtClean="0">
              <a:solidFill>
                <a:srgbClr val="FFC000"/>
              </a:solidFill>
              <a:latin typeface="Arial" panose="020B0604020202020204" pitchFamily="34" charset="0"/>
              <a:cs typeface="Arial" panose="020B0604020202020204" pitchFamily="34" charset="0"/>
            </a:endParaRPr>
          </a:p>
          <a:p>
            <a:pPr eaLnBrk="1" hangingPunct="1"/>
            <a:r>
              <a:rPr lang="en-US" altLang="en-US" dirty="0" smtClean="0"/>
              <a:t>Rutgers is one of only 30 CFA Institute Affiliate Schools to offer a one-year (full-time) masters degree that helps prepare students to take the CFA exam. </a:t>
            </a: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7237"/>
    </mc:Choice>
    <mc:Fallback xmlns="">
      <p:transition spd="slow" advTm="57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bldLst>
      <p:bldP spid="717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200">
                <a:solidFill>
                  <a:schemeClr val="tx1"/>
                </a:solidFill>
                <a:latin typeface="Verdana" panose="020B0604030504040204" pitchFamily="34" charset="0"/>
              </a:defRPr>
            </a:lvl1pPr>
            <a:lvl2pPr marL="742950" indent="-285750">
              <a:spcBef>
                <a:spcPct val="20000"/>
              </a:spcBef>
              <a:buChar char="–"/>
              <a:defRPr>
                <a:solidFill>
                  <a:schemeClr val="tx1"/>
                </a:solidFill>
                <a:latin typeface="Verdana" panose="020B0604030504040204" pitchFamily="34" charset="0"/>
              </a:defRPr>
            </a:lvl2pPr>
            <a:lvl3pPr marL="1143000" indent="-228600">
              <a:spcBef>
                <a:spcPct val="20000"/>
              </a:spcBef>
              <a:buChar char="•"/>
              <a:defRPr sz="1600">
                <a:solidFill>
                  <a:schemeClr val="tx1"/>
                </a:solidFill>
                <a:latin typeface="Verdana" panose="020B0604030504040204" pitchFamily="34" charset="0"/>
              </a:defRPr>
            </a:lvl3pPr>
            <a:lvl4pPr marL="1600200" indent="-228600">
              <a:spcBef>
                <a:spcPct val="20000"/>
              </a:spcBef>
              <a:buChar char="–"/>
              <a:defRPr sz="1400">
                <a:solidFill>
                  <a:schemeClr val="tx1"/>
                </a:solidFill>
                <a:latin typeface="Verdana" panose="020B0604030504040204" pitchFamily="34" charset="0"/>
              </a:defRPr>
            </a:lvl4pPr>
            <a:lvl5pPr marL="2057400" indent="-228600">
              <a:spcBef>
                <a:spcPct val="20000"/>
              </a:spcBef>
              <a:buChar char="»"/>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defRPr>
            </a:lvl9pPr>
          </a:lstStyle>
          <a:p>
            <a:pPr>
              <a:spcBef>
                <a:spcPct val="0"/>
              </a:spcBef>
              <a:buFontTx/>
              <a:buNone/>
            </a:pPr>
            <a:fld id="{81829981-E67B-441B-A2F0-6B1D1E1E0C67}" type="slidenum">
              <a:rPr lang="en-US" altLang="en-US" sz="1400" smtClean="0">
                <a:solidFill>
                  <a:srgbClr val="5F5F5F"/>
                </a:solidFill>
                <a:latin typeface="Arial" panose="020B0604020202020204" pitchFamily="34" charset="0"/>
              </a:rPr>
              <a:pPr>
                <a:spcBef>
                  <a:spcPct val="0"/>
                </a:spcBef>
                <a:buFontTx/>
                <a:buNone/>
              </a:pPr>
              <a:t>3</a:t>
            </a:fld>
            <a:endParaRPr lang="en-US" altLang="en-US" sz="1400" smtClean="0">
              <a:solidFill>
                <a:srgbClr val="5F5F5F"/>
              </a:solidFill>
              <a:latin typeface="Arial" panose="020B0604020202020204" pitchFamily="34" charset="0"/>
            </a:endParaRPr>
          </a:p>
        </p:txBody>
      </p:sp>
      <p:sp>
        <p:nvSpPr>
          <p:cNvPr id="9219" name="Rectangle 2"/>
          <p:cNvSpPr>
            <a:spLocks noGrp="1" noChangeArrowheads="1"/>
          </p:cNvSpPr>
          <p:nvPr>
            <p:ph type="title"/>
          </p:nvPr>
        </p:nvSpPr>
        <p:spPr/>
        <p:txBody>
          <a:bodyPr/>
          <a:lstStyle/>
          <a:p>
            <a:pPr eaLnBrk="1" hangingPunct="1"/>
            <a:r>
              <a:rPr lang="en-US" altLang="en-US" sz="2400" smtClean="0">
                <a:latin typeface="Arial" panose="020B0604020202020204" pitchFamily="34" charset="0"/>
                <a:cs typeface="Arial" panose="020B0604020202020204" pitchFamily="34" charset="0"/>
              </a:rPr>
              <a:t>CFA Program Candidate Body of Knowledge™ (CBOK™),</a:t>
            </a:r>
            <a:endParaRPr lang="en-US" altLang="en-US" sz="2400" smtClean="0"/>
          </a:p>
        </p:txBody>
      </p:sp>
      <p:sp>
        <p:nvSpPr>
          <p:cNvPr id="7172" name="Rectangle 3"/>
          <p:cNvSpPr>
            <a:spLocks noGrp="1" noChangeArrowheads="1"/>
          </p:cNvSpPr>
          <p:nvPr>
            <p:ph type="body" idx="1"/>
          </p:nvPr>
        </p:nvSpPr>
        <p:spPr/>
        <p:txBody>
          <a:bodyPr/>
          <a:lstStyle/>
          <a:p>
            <a:pPr eaLnBrk="1" hangingPunct="1">
              <a:defRPr/>
            </a:pPr>
            <a:r>
              <a:rPr lang="en-US" dirty="0" smtClean="0"/>
              <a:t>Ethical </a:t>
            </a:r>
            <a:r>
              <a:rPr lang="en-US" dirty="0"/>
              <a:t>and Professional Standards</a:t>
            </a:r>
          </a:p>
          <a:p>
            <a:pPr eaLnBrk="1" hangingPunct="1">
              <a:defRPr/>
            </a:pPr>
            <a:r>
              <a:rPr lang="en-US" dirty="0" smtClean="0"/>
              <a:t>Quantitative </a:t>
            </a:r>
            <a:r>
              <a:rPr lang="en-US" dirty="0"/>
              <a:t>Methods</a:t>
            </a:r>
          </a:p>
          <a:p>
            <a:pPr eaLnBrk="1" hangingPunct="1">
              <a:defRPr/>
            </a:pPr>
            <a:r>
              <a:rPr lang="en-US" dirty="0" smtClean="0"/>
              <a:t>Economics</a:t>
            </a:r>
            <a:endParaRPr lang="en-US" dirty="0"/>
          </a:p>
          <a:p>
            <a:pPr eaLnBrk="1" hangingPunct="1">
              <a:defRPr/>
            </a:pPr>
            <a:r>
              <a:rPr lang="en-US" dirty="0" smtClean="0"/>
              <a:t>Financial </a:t>
            </a:r>
            <a:r>
              <a:rPr lang="en-US" dirty="0"/>
              <a:t>Reporting and Analysis</a:t>
            </a:r>
          </a:p>
          <a:p>
            <a:pPr eaLnBrk="1" hangingPunct="1">
              <a:defRPr/>
            </a:pPr>
            <a:r>
              <a:rPr lang="en-US" dirty="0" smtClean="0"/>
              <a:t>Corporate </a:t>
            </a:r>
            <a:r>
              <a:rPr lang="en-US" dirty="0"/>
              <a:t>Finance</a:t>
            </a:r>
          </a:p>
          <a:p>
            <a:pPr eaLnBrk="1" hangingPunct="1">
              <a:defRPr/>
            </a:pPr>
            <a:r>
              <a:rPr lang="en-US" dirty="0" smtClean="0"/>
              <a:t>Equity Investments</a:t>
            </a:r>
          </a:p>
          <a:p>
            <a:pPr eaLnBrk="1" hangingPunct="1">
              <a:defRPr/>
            </a:pPr>
            <a:r>
              <a:rPr lang="en-US" dirty="0" smtClean="0"/>
              <a:t>Fixed Income</a:t>
            </a:r>
          </a:p>
          <a:p>
            <a:pPr eaLnBrk="1" hangingPunct="1">
              <a:defRPr/>
            </a:pPr>
            <a:r>
              <a:rPr lang="en-US" dirty="0"/>
              <a:t>Derivatives</a:t>
            </a:r>
          </a:p>
          <a:p>
            <a:pPr eaLnBrk="1" hangingPunct="1">
              <a:defRPr/>
            </a:pPr>
            <a:r>
              <a:rPr lang="en-US" dirty="0"/>
              <a:t>Alternative Investments</a:t>
            </a:r>
          </a:p>
          <a:p>
            <a:pPr eaLnBrk="1" hangingPunct="1">
              <a:defRPr/>
            </a:pPr>
            <a:r>
              <a:rPr lang="en-US" dirty="0"/>
              <a:t>Portfolio Management and Wealth Planning</a:t>
            </a:r>
          </a:p>
          <a:p>
            <a:pPr marL="0" indent="0" eaLnBrk="1" hangingPunct="1">
              <a:buFontTx/>
              <a:buNone/>
              <a:defRPr/>
            </a:pPr>
            <a:endParaRPr lang="en-US" dirty="0"/>
          </a:p>
          <a:p>
            <a:pPr eaLnBrk="1" hangingPunct="1">
              <a:defRPr/>
            </a:pPr>
            <a:endParaRPr lang="en-US" dirty="0" smtClean="0"/>
          </a:p>
          <a:p>
            <a:pPr eaLnBrk="1" hangingPunct="1">
              <a:defRPr/>
            </a:pPr>
            <a:endParaRPr lang="en-US" dirty="0"/>
          </a:p>
          <a:p>
            <a:pPr eaLnBrk="1" hangingPunct="1">
              <a:defRPr/>
            </a:pPr>
            <a:endParaRPr lang="en-US" altLang="en-US" dirty="0" smtClean="0"/>
          </a:p>
          <a:p>
            <a:pPr eaLnBrk="1" hangingPunct="1">
              <a:buFontTx/>
              <a:buNone/>
              <a:defRPr/>
            </a:pPr>
            <a:endParaRPr lang="en-US" altLang="en-US" dirty="0" smtClean="0"/>
          </a:p>
        </p:txBody>
      </p:sp>
      <p:pic>
        <p:nvPicPr>
          <p:cNvPr id="23" name="Audio 2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9986"/>
    </mc:Choice>
    <mc:Fallback xmlns="">
      <p:transition spd="slow" advTm="39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7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7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72">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72">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17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3"/>
                </p:tgtEl>
              </p:cMediaNode>
            </p:audio>
          </p:childTnLst>
        </p:cTn>
      </p:par>
    </p:tnLst>
    <p:bldLst>
      <p:bldP spid="717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200">
                <a:solidFill>
                  <a:schemeClr val="tx1"/>
                </a:solidFill>
                <a:latin typeface="Verdana" panose="020B0604030504040204" pitchFamily="34" charset="0"/>
              </a:defRPr>
            </a:lvl1pPr>
            <a:lvl2pPr marL="742950" indent="-285750">
              <a:spcBef>
                <a:spcPct val="20000"/>
              </a:spcBef>
              <a:buChar char="–"/>
              <a:defRPr>
                <a:solidFill>
                  <a:schemeClr val="tx1"/>
                </a:solidFill>
                <a:latin typeface="Verdana" panose="020B0604030504040204" pitchFamily="34" charset="0"/>
              </a:defRPr>
            </a:lvl2pPr>
            <a:lvl3pPr marL="1143000" indent="-228600">
              <a:spcBef>
                <a:spcPct val="20000"/>
              </a:spcBef>
              <a:buChar char="•"/>
              <a:defRPr sz="1600">
                <a:solidFill>
                  <a:schemeClr val="tx1"/>
                </a:solidFill>
                <a:latin typeface="Verdana" panose="020B0604030504040204" pitchFamily="34" charset="0"/>
              </a:defRPr>
            </a:lvl3pPr>
            <a:lvl4pPr marL="1600200" indent="-228600">
              <a:spcBef>
                <a:spcPct val="20000"/>
              </a:spcBef>
              <a:buChar char="–"/>
              <a:defRPr sz="1400">
                <a:solidFill>
                  <a:schemeClr val="tx1"/>
                </a:solidFill>
                <a:latin typeface="Verdana" panose="020B0604030504040204" pitchFamily="34" charset="0"/>
              </a:defRPr>
            </a:lvl4pPr>
            <a:lvl5pPr marL="2057400" indent="-228600">
              <a:spcBef>
                <a:spcPct val="20000"/>
              </a:spcBef>
              <a:buChar char="»"/>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defRPr>
            </a:lvl9pPr>
          </a:lstStyle>
          <a:p>
            <a:pPr>
              <a:spcBef>
                <a:spcPct val="0"/>
              </a:spcBef>
              <a:buFontTx/>
              <a:buNone/>
            </a:pPr>
            <a:fld id="{820E2518-AC5D-4355-BF7E-0F888F45A6EA}" type="slidenum">
              <a:rPr lang="en-US" altLang="en-US" sz="1400" smtClean="0">
                <a:solidFill>
                  <a:srgbClr val="5F5F5F"/>
                </a:solidFill>
                <a:latin typeface="Arial" panose="020B0604020202020204" pitchFamily="34" charset="0"/>
              </a:rPr>
              <a:pPr>
                <a:spcBef>
                  <a:spcPct val="0"/>
                </a:spcBef>
                <a:buFontTx/>
                <a:buNone/>
              </a:pPr>
              <a:t>4</a:t>
            </a:fld>
            <a:endParaRPr lang="en-US" altLang="en-US" sz="1400" smtClean="0">
              <a:solidFill>
                <a:srgbClr val="5F5F5F"/>
              </a:solidFill>
              <a:latin typeface="Arial" panose="020B0604020202020204" pitchFamily="34" charset="0"/>
            </a:endParaRPr>
          </a:p>
        </p:txBody>
      </p:sp>
      <p:sp>
        <p:nvSpPr>
          <p:cNvPr id="11267" name="Rectangle 2"/>
          <p:cNvSpPr>
            <a:spLocks noGrp="1" noChangeArrowheads="1"/>
          </p:cNvSpPr>
          <p:nvPr>
            <p:ph type="title"/>
          </p:nvPr>
        </p:nvSpPr>
        <p:spPr>
          <a:xfrm>
            <a:off x="63500" y="966788"/>
            <a:ext cx="8866188" cy="808037"/>
          </a:xfrm>
        </p:spPr>
        <p:txBody>
          <a:bodyPr/>
          <a:lstStyle/>
          <a:p>
            <a:r>
              <a:rPr lang="en-US" altLang="en-US" sz="2800" dirty="0" smtClean="0">
                <a:latin typeface="Arial" panose="020B0604020202020204" pitchFamily="34" charset="0"/>
                <a:cs typeface="Arial" panose="020B0604020202020204" pitchFamily="34" charset="0"/>
              </a:rPr>
              <a:t>Code of Ethics and Standards of Professional Conduct</a:t>
            </a:r>
          </a:p>
        </p:txBody>
      </p:sp>
      <p:sp>
        <p:nvSpPr>
          <p:cNvPr id="11268" name="Rectangle 3"/>
          <p:cNvSpPr>
            <a:spLocks noGrp="1" noChangeArrowheads="1"/>
          </p:cNvSpPr>
          <p:nvPr>
            <p:ph type="body" idx="1"/>
          </p:nvPr>
        </p:nvSpPr>
        <p:spPr/>
        <p:txBody>
          <a:bodyPr/>
          <a:lstStyle/>
          <a:p>
            <a:r>
              <a:rPr lang="en-US" altLang="en-US" sz="2000" b="1" dirty="0" smtClean="0">
                <a:latin typeface="Arial" panose="020B0604020202020204" pitchFamily="34" charset="0"/>
                <a:cs typeface="Arial" panose="020B0604020202020204" pitchFamily="34" charset="0"/>
              </a:rPr>
              <a:t>The Standards of Professional Conduct cover:</a:t>
            </a:r>
          </a:p>
          <a:p>
            <a:r>
              <a:rPr lang="en-US" altLang="en-US" sz="2000" dirty="0" smtClean="0">
                <a:latin typeface="Arial" panose="020B0604020202020204" pitchFamily="34" charset="0"/>
                <a:cs typeface="Arial" panose="020B0604020202020204" pitchFamily="34" charset="0"/>
              </a:rPr>
              <a:t>Professionalism and integrity of the capital markets</a:t>
            </a:r>
          </a:p>
          <a:p>
            <a:r>
              <a:rPr lang="en-US" altLang="en-US" sz="2000" dirty="0" smtClean="0">
                <a:latin typeface="Arial" panose="020B0604020202020204" pitchFamily="34" charset="0"/>
                <a:cs typeface="Arial" panose="020B0604020202020204" pitchFamily="34" charset="0"/>
              </a:rPr>
              <a:t>Duties to clients and employers</a:t>
            </a:r>
          </a:p>
          <a:p>
            <a:r>
              <a:rPr lang="en-US" altLang="en-US" sz="2000" dirty="0" smtClean="0">
                <a:latin typeface="Arial" panose="020B0604020202020204" pitchFamily="34" charset="0"/>
                <a:cs typeface="Arial" panose="020B0604020202020204" pitchFamily="34" charset="0"/>
              </a:rPr>
              <a:t>Investment analysis and recommendations</a:t>
            </a:r>
          </a:p>
          <a:p>
            <a:r>
              <a:rPr lang="en-US" altLang="en-US" sz="2000" dirty="0" smtClean="0">
                <a:latin typeface="Arial" panose="020B0604020202020204" pitchFamily="34" charset="0"/>
                <a:cs typeface="Arial" panose="020B0604020202020204" pitchFamily="34" charset="0"/>
              </a:rPr>
              <a:t>Conflicts of interest and your responsibilities </a:t>
            </a:r>
          </a:p>
          <a:p>
            <a:pPr eaLnBrk="1" hangingPunct="1"/>
            <a:endParaRPr lang="en-US" altLang="en-US" sz="2000" dirty="0" smtClean="0">
              <a:latin typeface="Arial" panose="020B0604020202020204" pitchFamily="34" charset="0"/>
              <a:cs typeface="Arial" panose="020B0604020202020204" pitchFamily="34" charset="0"/>
            </a:endParaRPr>
          </a:p>
          <a:p>
            <a:r>
              <a:rPr lang="en-US" altLang="en-US" sz="2000" b="1" dirty="0" smtClean="0">
                <a:latin typeface="Arial" panose="020B0604020202020204" pitchFamily="34" charset="0"/>
                <a:cs typeface="Arial" panose="020B0604020202020204" pitchFamily="34" charset="0"/>
              </a:rPr>
              <a:t>The Code of Ethics maintains that you must:</a:t>
            </a:r>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Place the integrity of the profession and the interests of clients above your own interests</a:t>
            </a:r>
          </a:p>
          <a:p>
            <a:r>
              <a:rPr lang="en-US" altLang="en-US" sz="2000" dirty="0" smtClean="0">
                <a:latin typeface="Arial" panose="020B0604020202020204" pitchFamily="34" charset="0"/>
                <a:cs typeface="Arial" panose="020B0604020202020204" pitchFamily="34" charset="0"/>
              </a:rPr>
              <a:t>Act with integrity, competence, and respect</a:t>
            </a:r>
          </a:p>
          <a:p>
            <a:r>
              <a:rPr lang="en-US" altLang="en-US" sz="2000" dirty="0" smtClean="0">
                <a:latin typeface="Arial" panose="020B0604020202020204" pitchFamily="34" charset="0"/>
                <a:cs typeface="Arial" panose="020B0604020202020204" pitchFamily="34" charset="0"/>
              </a:rPr>
              <a:t>Maintain and develop your professional competence</a:t>
            </a:r>
          </a:p>
          <a:p>
            <a:pPr eaLnBrk="1" hangingPunct="1">
              <a:buFontTx/>
              <a:buNone/>
            </a:pPr>
            <a:endParaRPr lang="en-US" altLang="en-US" sz="2000" dirty="0" smtClean="0">
              <a:latin typeface="Arial" panose="020B0604020202020204" pitchFamily="34" charset="0"/>
              <a:cs typeface="Arial" panose="020B0604020202020204" pitchFamily="34" charset="0"/>
            </a:endParaRPr>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4788"/>
    </mc:Choice>
    <mc:Fallback xmlns="">
      <p:transition spd="slow" advTm="34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1" presetClass="entr" presetSubtype="0" fill="hold" grpId="0" nodeType="withEffect">
                                  <p:stCondLst>
                                    <p:cond delay="0"/>
                                  </p:stCondLst>
                                  <p:childTnLst>
                                    <p:set>
                                      <p:cBhvr>
                                        <p:cTn id="8" dur="1" fill="hold">
                                          <p:stCondLst>
                                            <p:cond delay="0"/>
                                          </p:stCondLst>
                                        </p:cTn>
                                        <p:tgtEl>
                                          <p:spTgt spid="1126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26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268">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268">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268">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26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268">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268">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268">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26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3"/>
                </p:tgtEl>
              </p:cMediaNode>
            </p:audio>
          </p:childTnLst>
        </p:cTn>
      </p:par>
    </p:tnLst>
    <p:bldLst>
      <p:bldP spid="11267" grpId="0"/>
      <p:bldP spid="1126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altLang="en-US" dirty="0" smtClean="0"/>
              <a:t>Is the MFinA Program just a training program to become a financial analyst?</a:t>
            </a:r>
          </a:p>
        </p:txBody>
      </p:sp>
      <p:sp>
        <p:nvSpPr>
          <p:cNvPr id="13315" name="Content Placeholder 2"/>
          <p:cNvSpPr>
            <a:spLocks noGrp="1"/>
          </p:cNvSpPr>
          <p:nvPr>
            <p:ph idx="1"/>
          </p:nvPr>
        </p:nvSpPr>
        <p:spPr>
          <a:xfrm>
            <a:off x="488950" y="1784350"/>
            <a:ext cx="8229600" cy="4344988"/>
          </a:xfrm>
        </p:spPr>
        <p:txBody>
          <a:bodyPr/>
          <a:lstStyle/>
          <a:p>
            <a:pPr eaLnBrk="1" hangingPunct="1"/>
            <a:r>
              <a:rPr lang="en-US" altLang="en-US" dirty="0" smtClean="0"/>
              <a:t>The program provides you with an education not training. The courses are rigorous and teach students to assess and solve problems. </a:t>
            </a:r>
          </a:p>
        </p:txBody>
      </p:sp>
      <p:sp>
        <p:nvSpPr>
          <p:cNvPr id="1331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200">
                <a:solidFill>
                  <a:schemeClr val="tx1"/>
                </a:solidFill>
                <a:latin typeface="Verdana" panose="020B0604030504040204" pitchFamily="34" charset="0"/>
              </a:defRPr>
            </a:lvl1pPr>
            <a:lvl2pPr marL="742950" indent="-285750">
              <a:spcBef>
                <a:spcPct val="20000"/>
              </a:spcBef>
              <a:buChar char="–"/>
              <a:defRPr>
                <a:solidFill>
                  <a:schemeClr val="tx1"/>
                </a:solidFill>
                <a:latin typeface="Verdana" panose="020B0604030504040204" pitchFamily="34" charset="0"/>
              </a:defRPr>
            </a:lvl2pPr>
            <a:lvl3pPr marL="1143000" indent="-228600">
              <a:spcBef>
                <a:spcPct val="20000"/>
              </a:spcBef>
              <a:buChar char="•"/>
              <a:defRPr sz="1600">
                <a:solidFill>
                  <a:schemeClr val="tx1"/>
                </a:solidFill>
                <a:latin typeface="Verdana" panose="020B0604030504040204" pitchFamily="34" charset="0"/>
              </a:defRPr>
            </a:lvl3pPr>
            <a:lvl4pPr marL="1600200" indent="-228600">
              <a:spcBef>
                <a:spcPct val="20000"/>
              </a:spcBef>
              <a:buChar char="–"/>
              <a:defRPr sz="1400">
                <a:solidFill>
                  <a:schemeClr val="tx1"/>
                </a:solidFill>
                <a:latin typeface="Verdana" panose="020B0604030504040204" pitchFamily="34" charset="0"/>
              </a:defRPr>
            </a:lvl4pPr>
            <a:lvl5pPr marL="2057400" indent="-228600">
              <a:spcBef>
                <a:spcPct val="20000"/>
              </a:spcBef>
              <a:buChar char="»"/>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defRPr>
            </a:lvl9pPr>
          </a:lstStyle>
          <a:p>
            <a:pPr>
              <a:spcBef>
                <a:spcPct val="0"/>
              </a:spcBef>
              <a:buFontTx/>
              <a:buNone/>
            </a:pPr>
            <a:fld id="{E8E535E2-8D65-4DDA-8972-2F3F911B01E3}" type="slidenum">
              <a:rPr lang="en-US" altLang="en-US" sz="1400" smtClean="0">
                <a:solidFill>
                  <a:srgbClr val="5F5F5F"/>
                </a:solidFill>
                <a:latin typeface="Arial" panose="020B0604020202020204" pitchFamily="34" charset="0"/>
              </a:rPr>
              <a:pPr>
                <a:spcBef>
                  <a:spcPct val="0"/>
                </a:spcBef>
                <a:buFontTx/>
                <a:buNone/>
              </a:pPr>
              <a:t>5</a:t>
            </a:fld>
            <a:endParaRPr lang="en-US" altLang="en-US" sz="1400" smtClean="0">
              <a:solidFill>
                <a:srgbClr val="5F5F5F"/>
              </a:solidFill>
              <a:latin typeface="Arial" panose="020B0604020202020204" pitchFamily="34" charset="0"/>
            </a:endParaRPr>
          </a:p>
        </p:txBody>
      </p:sp>
      <p:graphicFrame>
        <p:nvGraphicFramePr>
          <p:cNvPr id="5" name="Table 4"/>
          <p:cNvGraphicFramePr>
            <a:graphicFrameLocks noGrp="1"/>
          </p:cNvGraphicFramePr>
          <p:nvPr/>
        </p:nvGraphicFramePr>
        <p:xfrm>
          <a:off x="1908175" y="2960688"/>
          <a:ext cx="6096000" cy="333216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65752">
                <a:tc gridSpan="2">
                  <a:txBody>
                    <a:bodyPr/>
                    <a:lstStyle/>
                    <a:p>
                      <a:pPr algn="ctr"/>
                      <a:r>
                        <a:rPr lang="en-US" sz="1800" dirty="0" smtClean="0"/>
                        <a:t>Jobs held by CFAs</a:t>
                      </a:r>
                      <a:endParaRPr lang="en-US" sz="1800" dirty="0"/>
                    </a:p>
                  </a:txBody>
                  <a:tcPr marT="45716" marB="45716"/>
                </a:tc>
                <a:tc hMerge="1">
                  <a:txBody>
                    <a:bodyPr/>
                    <a:lstStyle/>
                    <a:p>
                      <a:endParaRPr lang="en-US" dirty="0"/>
                    </a:p>
                  </a:txBody>
                  <a:tcPr/>
                </a:tc>
                <a:extLst>
                  <a:ext uri="{0D108BD9-81ED-4DB2-BD59-A6C34878D82A}">
                    <a16:rowId xmlns:a16="http://schemas.microsoft.com/office/drawing/2014/main" val="10000"/>
                  </a:ext>
                </a:extLst>
              </a:tr>
              <a:tr h="370801">
                <a:tc>
                  <a:txBody>
                    <a:bodyPr/>
                    <a:lstStyle/>
                    <a:p>
                      <a:pPr algn="l" fontAlgn="ctr"/>
                      <a:r>
                        <a:rPr lang="en-US" sz="1200" b="0" i="0" u="none" strike="noStrike" dirty="0">
                          <a:solidFill>
                            <a:srgbClr val="3A3A3A"/>
                          </a:solidFill>
                          <a:latin typeface="Arial"/>
                        </a:rPr>
                        <a:t>22% Portfolio Manager</a:t>
                      </a:r>
                    </a:p>
                  </a:txBody>
                  <a:tcPr marL="100013" marR="4763" marT="4763" marB="0" anchor="ctr"/>
                </a:tc>
                <a:tc>
                  <a:txBody>
                    <a:bodyPr/>
                    <a:lstStyle/>
                    <a:p>
                      <a:pPr algn="l" fontAlgn="ctr"/>
                      <a:r>
                        <a:rPr lang="en-US" sz="1200" b="0" i="0" u="none" strike="noStrike" dirty="0">
                          <a:solidFill>
                            <a:srgbClr val="3A3A3A"/>
                          </a:solidFill>
                          <a:latin typeface="Arial"/>
                        </a:rPr>
                        <a:t>4% Investment Banking Analyst</a:t>
                      </a:r>
                    </a:p>
                  </a:txBody>
                  <a:tcPr marL="100013" marR="4763" marT="4763" marB="0" anchor="ctr"/>
                </a:tc>
                <a:extLst>
                  <a:ext uri="{0D108BD9-81ED-4DB2-BD59-A6C34878D82A}">
                    <a16:rowId xmlns:a16="http://schemas.microsoft.com/office/drawing/2014/main" val="10001"/>
                  </a:ext>
                </a:extLst>
              </a:tr>
              <a:tr h="370801">
                <a:tc>
                  <a:txBody>
                    <a:bodyPr/>
                    <a:lstStyle/>
                    <a:p>
                      <a:pPr algn="l" fontAlgn="ctr"/>
                      <a:r>
                        <a:rPr lang="en-US" sz="1200" b="0" i="0" u="none" strike="noStrike">
                          <a:solidFill>
                            <a:srgbClr val="3A3A3A"/>
                          </a:solidFill>
                          <a:latin typeface="Arial"/>
                        </a:rPr>
                        <a:t>16% Research Analyst</a:t>
                      </a:r>
                    </a:p>
                  </a:txBody>
                  <a:tcPr marL="100013" marR="4763" marT="4763" marB="0" anchor="ctr"/>
                </a:tc>
                <a:tc>
                  <a:txBody>
                    <a:bodyPr/>
                    <a:lstStyle/>
                    <a:p>
                      <a:pPr algn="l" fontAlgn="ctr"/>
                      <a:r>
                        <a:rPr lang="en-US" sz="1200" b="0" i="0" u="none" strike="noStrike">
                          <a:solidFill>
                            <a:srgbClr val="3A3A3A"/>
                          </a:solidFill>
                          <a:latin typeface="Arial"/>
                        </a:rPr>
                        <a:t>3% Manager of Managers</a:t>
                      </a:r>
                    </a:p>
                  </a:txBody>
                  <a:tcPr marL="100013" marR="4763" marT="4763" marB="0" anchor="ctr"/>
                </a:tc>
                <a:extLst>
                  <a:ext uri="{0D108BD9-81ED-4DB2-BD59-A6C34878D82A}">
                    <a16:rowId xmlns:a16="http://schemas.microsoft.com/office/drawing/2014/main" val="10002"/>
                  </a:ext>
                </a:extLst>
              </a:tr>
              <a:tr h="370801">
                <a:tc>
                  <a:txBody>
                    <a:bodyPr/>
                    <a:lstStyle/>
                    <a:p>
                      <a:pPr algn="l" fontAlgn="ctr"/>
                      <a:r>
                        <a:rPr lang="en-US" sz="1200" b="0" i="0" u="none" strike="noStrike">
                          <a:solidFill>
                            <a:srgbClr val="3A3A3A"/>
                          </a:solidFill>
                          <a:latin typeface="Arial"/>
                        </a:rPr>
                        <a:t>7% Chief Executive</a:t>
                      </a:r>
                    </a:p>
                  </a:txBody>
                  <a:tcPr marL="100013" marR="4763" marT="4763" marB="0" anchor="ctr"/>
                </a:tc>
                <a:tc>
                  <a:txBody>
                    <a:bodyPr/>
                    <a:lstStyle/>
                    <a:p>
                      <a:pPr algn="l" fontAlgn="ctr"/>
                      <a:r>
                        <a:rPr lang="en-US" sz="1200" b="0" i="0" u="none" strike="noStrike">
                          <a:solidFill>
                            <a:srgbClr val="3A3A3A"/>
                          </a:solidFill>
                          <a:latin typeface="Arial"/>
                        </a:rPr>
                        <a:t>3% Accountant/Auditor</a:t>
                      </a:r>
                    </a:p>
                  </a:txBody>
                  <a:tcPr marL="100013" marR="4763" marT="4763" marB="0" anchor="ctr"/>
                </a:tc>
                <a:extLst>
                  <a:ext uri="{0D108BD9-81ED-4DB2-BD59-A6C34878D82A}">
                    <a16:rowId xmlns:a16="http://schemas.microsoft.com/office/drawing/2014/main" val="10003"/>
                  </a:ext>
                </a:extLst>
              </a:tr>
              <a:tr h="370801">
                <a:tc>
                  <a:txBody>
                    <a:bodyPr/>
                    <a:lstStyle/>
                    <a:p>
                      <a:pPr algn="l" fontAlgn="ctr"/>
                      <a:r>
                        <a:rPr lang="en-US" sz="1200" b="0" i="0" u="none" strike="noStrike">
                          <a:solidFill>
                            <a:srgbClr val="3A3A3A"/>
                          </a:solidFill>
                          <a:latin typeface="Arial"/>
                        </a:rPr>
                        <a:t>6% Consultant</a:t>
                      </a:r>
                    </a:p>
                  </a:txBody>
                  <a:tcPr marL="100013" marR="4763" marT="4763" marB="0" anchor="ctr"/>
                </a:tc>
                <a:tc>
                  <a:txBody>
                    <a:bodyPr/>
                    <a:lstStyle/>
                    <a:p>
                      <a:pPr algn="l" fontAlgn="ctr"/>
                      <a:r>
                        <a:rPr lang="en-US" sz="1200" b="0" i="0" u="none" strike="noStrike">
                          <a:solidFill>
                            <a:srgbClr val="3A3A3A"/>
                          </a:solidFill>
                          <a:latin typeface="Arial"/>
                        </a:rPr>
                        <a:t>3% Strategist</a:t>
                      </a:r>
                    </a:p>
                  </a:txBody>
                  <a:tcPr marL="100013" marR="4763" marT="4763" marB="0" anchor="ctr"/>
                </a:tc>
                <a:extLst>
                  <a:ext uri="{0D108BD9-81ED-4DB2-BD59-A6C34878D82A}">
                    <a16:rowId xmlns:a16="http://schemas.microsoft.com/office/drawing/2014/main" val="10004"/>
                  </a:ext>
                </a:extLst>
              </a:tr>
              <a:tr h="370801">
                <a:tc>
                  <a:txBody>
                    <a:bodyPr/>
                    <a:lstStyle/>
                    <a:p>
                      <a:pPr algn="l" fontAlgn="ctr"/>
                      <a:r>
                        <a:rPr lang="en-US" sz="1200" b="0" i="0" u="none" strike="noStrike">
                          <a:solidFill>
                            <a:srgbClr val="3A3A3A"/>
                          </a:solidFill>
                          <a:latin typeface="Arial"/>
                        </a:rPr>
                        <a:t>5% Corporate Financial Analyst</a:t>
                      </a:r>
                    </a:p>
                  </a:txBody>
                  <a:tcPr marL="100013" marR="4763" marT="4763" marB="0" anchor="ctr"/>
                </a:tc>
                <a:tc>
                  <a:txBody>
                    <a:bodyPr/>
                    <a:lstStyle/>
                    <a:p>
                      <a:pPr algn="l" fontAlgn="ctr"/>
                      <a:r>
                        <a:rPr lang="en-US" sz="1200" b="0" i="0" u="none" strike="noStrike">
                          <a:solidFill>
                            <a:srgbClr val="3A3A3A"/>
                          </a:solidFill>
                          <a:latin typeface="Arial"/>
                        </a:rPr>
                        <a:t>3% Trader</a:t>
                      </a:r>
                    </a:p>
                  </a:txBody>
                  <a:tcPr marL="100013" marR="4763" marT="4763" marB="0" anchor="ctr"/>
                </a:tc>
                <a:extLst>
                  <a:ext uri="{0D108BD9-81ED-4DB2-BD59-A6C34878D82A}">
                    <a16:rowId xmlns:a16="http://schemas.microsoft.com/office/drawing/2014/main" val="10005"/>
                  </a:ext>
                </a:extLst>
              </a:tr>
              <a:tr h="370801">
                <a:tc>
                  <a:txBody>
                    <a:bodyPr/>
                    <a:lstStyle/>
                    <a:p>
                      <a:pPr algn="l" fontAlgn="ctr"/>
                      <a:r>
                        <a:rPr lang="en-US" sz="1200" b="0" i="0" u="none" strike="noStrike">
                          <a:solidFill>
                            <a:srgbClr val="3A3A3A"/>
                          </a:solidFill>
                          <a:latin typeface="Arial"/>
                        </a:rPr>
                        <a:t>5% Financial Advisor</a:t>
                      </a:r>
                    </a:p>
                  </a:txBody>
                  <a:tcPr marL="100013" marR="4763" marT="4763" marB="0" anchor="ctr"/>
                </a:tc>
                <a:tc>
                  <a:txBody>
                    <a:bodyPr/>
                    <a:lstStyle/>
                    <a:p>
                      <a:pPr algn="l" fontAlgn="ctr"/>
                      <a:r>
                        <a:rPr lang="en-US" sz="1200" b="0" i="0" u="none" strike="noStrike">
                          <a:solidFill>
                            <a:srgbClr val="3A3A3A"/>
                          </a:solidFill>
                          <a:latin typeface="Arial"/>
                        </a:rPr>
                        <a:t>1% Broker</a:t>
                      </a:r>
                    </a:p>
                  </a:txBody>
                  <a:tcPr marL="100013" marR="4763" marT="4763" marB="0" anchor="ctr"/>
                </a:tc>
                <a:extLst>
                  <a:ext uri="{0D108BD9-81ED-4DB2-BD59-A6C34878D82A}">
                    <a16:rowId xmlns:a16="http://schemas.microsoft.com/office/drawing/2014/main" val="10006"/>
                  </a:ext>
                </a:extLst>
              </a:tr>
              <a:tr h="370801">
                <a:tc>
                  <a:txBody>
                    <a:bodyPr/>
                    <a:lstStyle/>
                    <a:p>
                      <a:pPr algn="l" fontAlgn="ctr"/>
                      <a:r>
                        <a:rPr lang="en-US" sz="1200" b="0" i="0" u="none" strike="noStrike">
                          <a:solidFill>
                            <a:srgbClr val="3A3A3A"/>
                          </a:solidFill>
                          <a:latin typeface="Arial"/>
                        </a:rPr>
                        <a:t>5% Relationship Managers, Sales, &amp; Marketing</a:t>
                      </a:r>
                    </a:p>
                  </a:txBody>
                  <a:tcPr marL="100013" marR="4763" marT="4763" marB="0" anchor="ctr"/>
                </a:tc>
                <a:tc>
                  <a:txBody>
                    <a:bodyPr/>
                    <a:lstStyle/>
                    <a:p>
                      <a:pPr algn="l" fontAlgn="ctr"/>
                      <a:r>
                        <a:rPr lang="en-US" sz="1200" b="0" i="0" u="none" strike="noStrike">
                          <a:solidFill>
                            <a:srgbClr val="3A3A3A"/>
                          </a:solidFill>
                          <a:latin typeface="Arial"/>
                        </a:rPr>
                        <a:t>1% Performance Measurement Specialist</a:t>
                      </a:r>
                    </a:p>
                  </a:txBody>
                  <a:tcPr marL="100013" marR="4763" marT="4763" marB="0" anchor="ctr"/>
                </a:tc>
                <a:extLst>
                  <a:ext uri="{0D108BD9-81ED-4DB2-BD59-A6C34878D82A}">
                    <a16:rowId xmlns:a16="http://schemas.microsoft.com/office/drawing/2014/main" val="10007"/>
                  </a:ext>
                </a:extLst>
              </a:tr>
              <a:tr h="370801">
                <a:tc>
                  <a:txBody>
                    <a:bodyPr/>
                    <a:lstStyle/>
                    <a:p>
                      <a:pPr algn="l" fontAlgn="ctr"/>
                      <a:r>
                        <a:rPr lang="en-US" sz="1200" b="0" i="0" u="none" strike="noStrike">
                          <a:solidFill>
                            <a:srgbClr val="3A3A3A"/>
                          </a:solidFill>
                          <a:latin typeface="Arial"/>
                        </a:rPr>
                        <a:t>5% Risk Manager</a:t>
                      </a:r>
                    </a:p>
                  </a:txBody>
                  <a:tcPr marL="100013" marR="4763" marT="4763" marB="0" anchor="ctr"/>
                </a:tc>
                <a:tc>
                  <a:txBody>
                    <a:bodyPr/>
                    <a:lstStyle/>
                    <a:p>
                      <a:pPr algn="l" fontAlgn="ctr"/>
                      <a:r>
                        <a:rPr lang="en-US" sz="1200" b="0" i="0" u="none" strike="noStrike" dirty="0">
                          <a:solidFill>
                            <a:srgbClr val="3A3A3A"/>
                          </a:solidFill>
                          <a:latin typeface="Arial"/>
                        </a:rPr>
                        <a:t>1% Private Banker</a:t>
                      </a:r>
                    </a:p>
                  </a:txBody>
                  <a:tcPr marL="100013" marR="4763" marT="4763" marB="0" anchor="ctr"/>
                </a:tc>
                <a:extLst>
                  <a:ext uri="{0D108BD9-81ED-4DB2-BD59-A6C34878D82A}">
                    <a16:rowId xmlns:a16="http://schemas.microsoft.com/office/drawing/2014/main" val="10008"/>
                  </a:ext>
                </a:extLst>
              </a:tr>
            </a:tbl>
          </a:graphicData>
        </a:graphic>
      </p:graphicFrame>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3835"/>
    </mc:Choice>
    <mc:Fallback xmlns="">
      <p:transition spd="slow" advTm="63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 presetClass="entr" presetSubtype="0" fill="hold" grpId="0" nodeType="withEffect">
                                  <p:stCondLst>
                                    <p:cond delay="0"/>
                                  </p:stCondLst>
                                  <p:childTnLst>
                                    <p:set>
                                      <p:cBhvr>
                                        <p:cTn id="8" dur="1" fill="hold">
                                          <p:stCondLst>
                                            <p:cond delay="0"/>
                                          </p:stCondLst>
                                        </p:cTn>
                                        <p:tgtEl>
                                          <p:spTgt spid="133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31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bldLst>
      <p:bldP spid="13314" grpId="0"/>
      <p:bldP spid="1331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518319" y="1410789"/>
            <a:ext cx="8229600" cy="1776548"/>
          </a:xfrm>
        </p:spPr>
        <p:txBody>
          <a:bodyPr/>
          <a:lstStyle/>
          <a:p>
            <a:pPr algn="ctr" eaLnBrk="1" hangingPunct="1"/>
            <a:r>
              <a:rPr lang="en-US" altLang="en-US" dirty="0" smtClean="0"/>
              <a:t>Does the MFinA Program just prepare you for Level 1 of the CFA exam?</a:t>
            </a:r>
            <a:br>
              <a:rPr lang="en-US" altLang="en-US" dirty="0" smtClean="0"/>
            </a:br>
            <a:r>
              <a:rPr lang="en-US" altLang="en-US" dirty="0" smtClean="0"/>
              <a:t/>
            </a:r>
            <a:br>
              <a:rPr lang="en-US" altLang="en-US" dirty="0" smtClean="0"/>
            </a:br>
            <a:r>
              <a:rPr lang="en-US" altLang="en-US" dirty="0" smtClean="0"/>
              <a:t>Our Classes Prepare you for all 3 Levels</a:t>
            </a:r>
            <a:br>
              <a:rPr lang="en-US" altLang="en-US" dirty="0" smtClean="0"/>
            </a:br>
            <a:endParaRPr lang="en-US" altLang="en-US" dirty="0" smtClean="0"/>
          </a:p>
        </p:txBody>
      </p:sp>
      <p:graphicFrame>
        <p:nvGraphicFramePr>
          <p:cNvPr id="2" name="Content Placeholder 1"/>
          <p:cNvGraphicFramePr>
            <a:graphicFrameLocks noGrp="1"/>
          </p:cNvGraphicFramePr>
          <p:nvPr>
            <p:ph idx="1"/>
          </p:nvPr>
        </p:nvGraphicFramePr>
        <p:xfrm>
          <a:off x="1219200" y="3000375"/>
          <a:ext cx="6400800" cy="2819401"/>
        </p:xfrm>
        <a:graphic>
          <a:graphicData uri="http://schemas.openxmlformats.org/drawingml/2006/table">
            <a:tbl>
              <a:tblPr firstRow="1" firstCol="1" bandRow="1">
                <a:tableStyleId>{5C22544A-7EE6-4342-B048-85BDC9FD1C3A}</a:tableStyleId>
              </a:tblPr>
              <a:tblGrid>
                <a:gridCol w="21336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tblGrid>
              <a:tr h="665815">
                <a:tc>
                  <a:txBody>
                    <a:bodyPr/>
                    <a:lstStyle/>
                    <a:p>
                      <a:pPr marL="0" marR="0">
                        <a:lnSpc>
                          <a:spcPct val="107000"/>
                        </a:lnSpc>
                        <a:spcBef>
                          <a:spcPts val="0"/>
                        </a:spcBef>
                        <a:spcAft>
                          <a:spcPts val="80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1" marB="9521" anchor="ctr">
                    <a:solidFill>
                      <a:schemeClr val="bg1"/>
                    </a:solidFill>
                  </a:tcPr>
                </a:tc>
                <a:tc>
                  <a:txBody>
                    <a:bodyPr/>
                    <a:lstStyle/>
                    <a:p>
                      <a:pPr marL="0" marR="0" algn="ctr">
                        <a:lnSpc>
                          <a:spcPct val="107000"/>
                        </a:lnSpc>
                        <a:spcBef>
                          <a:spcPts val="0"/>
                        </a:spcBef>
                        <a:spcAft>
                          <a:spcPts val="0"/>
                        </a:spcAft>
                      </a:pPr>
                      <a:r>
                        <a:rPr lang="en-US" sz="1300" dirty="0">
                          <a:solidFill>
                            <a:schemeClr val="tx1"/>
                          </a:solidFill>
                          <a:effectLst/>
                        </a:rPr>
                        <a:t>Learning Focus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1" marB="9521" anchor="ctr">
                    <a:solidFill>
                      <a:schemeClr val="bg1"/>
                    </a:solidFill>
                  </a:tcPr>
                </a:tc>
                <a:tc>
                  <a:txBody>
                    <a:bodyPr/>
                    <a:lstStyle/>
                    <a:p>
                      <a:pPr marL="0" marR="0" algn="ctr">
                        <a:lnSpc>
                          <a:spcPct val="107000"/>
                        </a:lnSpc>
                        <a:spcBef>
                          <a:spcPts val="0"/>
                        </a:spcBef>
                        <a:spcAft>
                          <a:spcPts val="0"/>
                        </a:spcAft>
                      </a:pPr>
                      <a:r>
                        <a:rPr lang="en-US" sz="1300" dirty="0">
                          <a:solidFill>
                            <a:schemeClr val="tx1"/>
                          </a:solidFill>
                          <a:effectLst/>
                        </a:rPr>
                        <a:t>Topic Focus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1" marB="9521" anchor="ctr">
                    <a:solidFill>
                      <a:schemeClr val="bg1"/>
                    </a:solidFill>
                  </a:tcPr>
                </a:tc>
                <a:extLst>
                  <a:ext uri="{0D108BD9-81ED-4DB2-BD59-A6C34878D82A}">
                    <a16:rowId xmlns:a16="http://schemas.microsoft.com/office/drawing/2014/main" val="10000"/>
                  </a:ext>
                </a:extLst>
              </a:tr>
              <a:tr h="717862">
                <a:tc>
                  <a:txBody>
                    <a:bodyPr/>
                    <a:lstStyle/>
                    <a:p>
                      <a:pPr marL="0" marR="0" algn="ctr">
                        <a:lnSpc>
                          <a:spcPct val="107000"/>
                        </a:lnSpc>
                        <a:spcBef>
                          <a:spcPts val="0"/>
                        </a:spcBef>
                        <a:spcAft>
                          <a:spcPts val="0"/>
                        </a:spcAft>
                      </a:pPr>
                      <a:r>
                        <a:rPr lang="en-US" sz="1300" dirty="0">
                          <a:solidFill>
                            <a:schemeClr val="tx1"/>
                          </a:solidFill>
                          <a:effectLst/>
                        </a:rPr>
                        <a:t>Level I</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1" marB="9521" anchor="ctr">
                    <a:solidFill>
                      <a:srgbClr val="FFC000"/>
                    </a:solidFill>
                  </a:tcPr>
                </a:tc>
                <a:tc>
                  <a:txBody>
                    <a:bodyPr/>
                    <a:lstStyle/>
                    <a:p>
                      <a:pPr marL="0" marR="0" algn="ctr">
                        <a:lnSpc>
                          <a:spcPct val="107000"/>
                        </a:lnSpc>
                        <a:spcBef>
                          <a:spcPts val="0"/>
                        </a:spcBef>
                        <a:spcAft>
                          <a:spcPts val="0"/>
                        </a:spcAft>
                      </a:pPr>
                      <a:r>
                        <a:rPr lang="en-US" sz="1300" dirty="0">
                          <a:effectLst/>
                        </a:rPr>
                        <a:t>Knowledge and Comprehension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1" marB="9521" anchor="ctr">
                    <a:solidFill>
                      <a:srgbClr val="FFC000"/>
                    </a:solidFill>
                  </a:tcPr>
                </a:tc>
                <a:tc>
                  <a:txBody>
                    <a:bodyPr/>
                    <a:lstStyle/>
                    <a:p>
                      <a:pPr marL="0" marR="0" algn="ctr">
                        <a:lnSpc>
                          <a:spcPct val="107000"/>
                        </a:lnSpc>
                        <a:spcBef>
                          <a:spcPts val="0"/>
                        </a:spcBef>
                        <a:spcAft>
                          <a:spcPts val="0"/>
                        </a:spcAft>
                      </a:pPr>
                      <a:r>
                        <a:rPr lang="en-US" sz="1300" dirty="0">
                          <a:effectLst/>
                        </a:rPr>
                        <a:t>Investment Tools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1" marB="9521" anchor="ctr">
                    <a:solidFill>
                      <a:srgbClr val="FFC000"/>
                    </a:solidFill>
                  </a:tcPr>
                </a:tc>
                <a:extLst>
                  <a:ext uri="{0D108BD9-81ED-4DB2-BD59-A6C34878D82A}">
                    <a16:rowId xmlns:a16="http://schemas.microsoft.com/office/drawing/2014/main" val="10001"/>
                  </a:ext>
                </a:extLst>
              </a:tr>
              <a:tr h="717862">
                <a:tc>
                  <a:txBody>
                    <a:bodyPr/>
                    <a:lstStyle/>
                    <a:p>
                      <a:pPr marL="0" marR="0" algn="ctr">
                        <a:lnSpc>
                          <a:spcPct val="107000"/>
                        </a:lnSpc>
                        <a:spcBef>
                          <a:spcPts val="0"/>
                        </a:spcBef>
                        <a:spcAft>
                          <a:spcPts val="0"/>
                        </a:spcAft>
                      </a:pPr>
                      <a:r>
                        <a:rPr lang="en-US" sz="1300" dirty="0">
                          <a:solidFill>
                            <a:schemeClr val="tx1"/>
                          </a:solidFill>
                          <a:effectLst/>
                        </a:rPr>
                        <a:t>Level II</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1" marB="9521" anchor="ctr">
                    <a:solidFill>
                      <a:srgbClr val="92D050"/>
                    </a:solidFill>
                  </a:tcPr>
                </a:tc>
                <a:tc>
                  <a:txBody>
                    <a:bodyPr/>
                    <a:lstStyle/>
                    <a:p>
                      <a:pPr marL="0" marR="0" algn="ctr">
                        <a:lnSpc>
                          <a:spcPct val="107000"/>
                        </a:lnSpc>
                        <a:spcBef>
                          <a:spcPts val="0"/>
                        </a:spcBef>
                        <a:spcAft>
                          <a:spcPts val="0"/>
                        </a:spcAft>
                      </a:pPr>
                      <a:r>
                        <a:rPr lang="en-US" sz="1300" dirty="0">
                          <a:effectLst/>
                        </a:rPr>
                        <a:t>Application and Analysis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1" marB="9521" anchor="ctr">
                    <a:solidFill>
                      <a:srgbClr val="92D050"/>
                    </a:solidFill>
                  </a:tcPr>
                </a:tc>
                <a:tc>
                  <a:txBody>
                    <a:bodyPr/>
                    <a:lstStyle/>
                    <a:p>
                      <a:pPr marL="0" marR="0" algn="ctr">
                        <a:lnSpc>
                          <a:spcPct val="107000"/>
                        </a:lnSpc>
                        <a:spcBef>
                          <a:spcPts val="0"/>
                        </a:spcBef>
                        <a:spcAft>
                          <a:spcPts val="0"/>
                        </a:spcAft>
                      </a:pPr>
                      <a:r>
                        <a:rPr lang="en-US" sz="1300" dirty="0">
                          <a:effectLst/>
                        </a:rPr>
                        <a:t>Asset Valuation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1" marB="9521" anchor="ctr">
                    <a:solidFill>
                      <a:srgbClr val="92D050"/>
                    </a:solidFill>
                  </a:tcPr>
                </a:tc>
                <a:extLst>
                  <a:ext uri="{0D108BD9-81ED-4DB2-BD59-A6C34878D82A}">
                    <a16:rowId xmlns:a16="http://schemas.microsoft.com/office/drawing/2014/main" val="10002"/>
                  </a:ext>
                </a:extLst>
              </a:tr>
              <a:tr h="717862">
                <a:tc>
                  <a:txBody>
                    <a:bodyPr/>
                    <a:lstStyle/>
                    <a:p>
                      <a:pPr marL="0" marR="0" algn="ctr">
                        <a:lnSpc>
                          <a:spcPct val="107000"/>
                        </a:lnSpc>
                        <a:spcBef>
                          <a:spcPts val="0"/>
                        </a:spcBef>
                        <a:spcAft>
                          <a:spcPts val="0"/>
                        </a:spcAft>
                      </a:pPr>
                      <a:r>
                        <a:rPr lang="en-US" sz="1300" dirty="0">
                          <a:solidFill>
                            <a:schemeClr val="tx1"/>
                          </a:solidFill>
                          <a:effectLst/>
                        </a:rPr>
                        <a:t>Level III</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1" marB="9521" anchor="ctr">
                    <a:solidFill>
                      <a:srgbClr val="00B0F0"/>
                    </a:solidFill>
                  </a:tcPr>
                </a:tc>
                <a:tc>
                  <a:txBody>
                    <a:bodyPr/>
                    <a:lstStyle/>
                    <a:p>
                      <a:pPr marL="0" marR="0" algn="ctr">
                        <a:lnSpc>
                          <a:spcPct val="107000"/>
                        </a:lnSpc>
                        <a:spcBef>
                          <a:spcPts val="0"/>
                        </a:spcBef>
                        <a:spcAft>
                          <a:spcPts val="0"/>
                        </a:spcAft>
                      </a:pPr>
                      <a:r>
                        <a:rPr lang="en-US" sz="1300" dirty="0">
                          <a:effectLst/>
                        </a:rPr>
                        <a:t>Synthesis and Evaluation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1" marB="9521" anchor="ctr">
                    <a:solidFill>
                      <a:srgbClr val="00B0F0"/>
                    </a:solidFill>
                  </a:tcPr>
                </a:tc>
                <a:tc>
                  <a:txBody>
                    <a:bodyPr/>
                    <a:lstStyle/>
                    <a:p>
                      <a:pPr marL="0" marR="0" algn="ctr">
                        <a:lnSpc>
                          <a:spcPct val="107000"/>
                        </a:lnSpc>
                        <a:spcBef>
                          <a:spcPts val="0"/>
                        </a:spcBef>
                        <a:spcAft>
                          <a:spcPts val="0"/>
                        </a:spcAft>
                      </a:pPr>
                      <a:r>
                        <a:rPr lang="en-US" sz="1300" dirty="0">
                          <a:effectLst/>
                        </a:rPr>
                        <a:t>Portfolio Management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1" marB="9521" anchor="ctr">
                    <a:solidFill>
                      <a:srgbClr val="00B0F0"/>
                    </a:solidFill>
                  </a:tcPr>
                </a:tc>
                <a:extLst>
                  <a:ext uri="{0D108BD9-81ED-4DB2-BD59-A6C34878D82A}">
                    <a16:rowId xmlns:a16="http://schemas.microsoft.com/office/drawing/2014/main" val="10003"/>
                  </a:ext>
                </a:extLst>
              </a:tr>
            </a:tbl>
          </a:graphicData>
        </a:graphic>
      </p:graphicFrame>
      <p:sp>
        <p:nvSpPr>
          <p:cNvPr id="14361"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200">
                <a:solidFill>
                  <a:schemeClr val="tx1"/>
                </a:solidFill>
                <a:latin typeface="Verdana" panose="020B0604030504040204" pitchFamily="34" charset="0"/>
              </a:defRPr>
            </a:lvl1pPr>
            <a:lvl2pPr marL="742950" indent="-285750">
              <a:spcBef>
                <a:spcPct val="20000"/>
              </a:spcBef>
              <a:buChar char="–"/>
              <a:defRPr>
                <a:solidFill>
                  <a:schemeClr val="tx1"/>
                </a:solidFill>
                <a:latin typeface="Verdana" panose="020B0604030504040204" pitchFamily="34" charset="0"/>
              </a:defRPr>
            </a:lvl2pPr>
            <a:lvl3pPr marL="1143000" indent="-228600">
              <a:spcBef>
                <a:spcPct val="20000"/>
              </a:spcBef>
              <a:buChar char="•"/>
              <a:defRPr sz="1600">
                <a:solidFill>
                  <a:schemeClr val="tx1"/>
                </a:solidFill>
                <a:latin typeface="Verdana" panose="020B0604030504040204" pitchFamily="34" charset="0"/>
              </a:defRPr>
            </a:lvl3pPr>
            <a:lvl4pPr marL="1600200" indent="-228600">
              <a:spcBef>
                <a:spcPct val="20000"/>
              </a:spcBef>
              <a:buChar char="–"/>
              <a:defRPr sz="1400">
                <a:solidFill>
                  <a:schemeClr val="tx1"/>
                </a:solidFill>
                <a:latin typeface="Verdana" panose="020B0604030504040204" pitchFamily="34" charset="0"/>
              </a:defRPr>
            </a:lvl4pPr>
            <a:lvl5pPr marL="2057400" indent="-228600">
              <a:spcBef>
                <a:spcPct val="20000"/>
              </a:spcBef>
              <a:buChar char="»"/>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defRPr>
            </a:lvl9pPr>
          </a:lstStyle>
          <a:p>
            <a:pPr>
              <a:spcBef>
                <a:spcPct val="0"/>
              </a:spcBef>
              <a:buFontTx/>
              <a:buNone/>
            </a:pPr>
            <a:fld id="{B3C46331-4B8B-4B55-83BF-E623ECAF72FA}" type="slidenum">
              <a:rPr lang="en-US" altLang="en-US" sz="1400" smtClean="0">
                <a:solidFill>
                  <a:srgbClr val="5F5F5F"/>
                </a:solidFill>
                <a:latin typeface="Arial" panose="020B0604020202020204" pitchFamily="34" charset="0"/>
              </a:rPr>
              <a:pPr>
                <a:spcBef>
                  <a:spcPct val="0"/>
                </a:spcBef>
                <a:buFontTx/>
                <a:buNone/>
              </a:pPr>
              <a:t>6</a:t>
            </a:fld>
            <a:endParaRPr lang="en-US" altLang="en-US" sz="1400" smtClean="0">
              <a:solidFill>
                <a:srgbClr val="5F5F5F"/>
              </a:solidFill>
              <a:latin typeface="Arial" panose="020B0604020202020204" pitchFamily="34" charset="0"/>
            </a:endParaRPr>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8245"/>
    </mc:Choice>
    <mc:Fallback xmlns="">
      <p:transition spd="slow" advTm="58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1" presetClass="entr" presetSubtype="0" fill="hold" grpId="0" nodeType="withEffect">
                                  <p:stCondLst>
                                    <p:cond delay="0"/>
                                  </p:stCondLst>
                                  <p:childTnLst>
                                    <p:set>
                                      <p:cBhvr>
                                        <p:cTn id="8" dur="1" fill="hold">
                                          <p:stCondLst>
                                            <p:cond delay="0"/>
                                          </p:stCondLst>
                                        </p:cTn>
                                        <p:tgtEl>
                                          <p:spTgt spid="143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2"/>
                </p:tgtEl>
              </p:cMediaNode>
            </p:audio>
          </p:childTnLst>
        </p:cTn>
      </p:par>
    </p:tnLst>
    <p:bldLst>
      <p:bldP spid="143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396875" y="767489"/>
            <a:ext cx="8229600" cy="1665287"/>
          </a:xfrm>
        </p:spPr>
        <p:txBody>
          <a:bodyPr/>
          <a:lstStyle/>
          <a:p>
            <a:pPr algn="ctr" eaLnBrk="1" hangingPunct="1"/>
            <a:r>
              <a:rPr lang="en-US" altLang="en-US" dirty="0" smtClean="0"/>
              <a:t>All 3 levels test on basically the same topics. The coverage of each topic varies</a:t>
            </a:r>
          </a:p>
        </p:txBody>
      </p:sp>
      <p:sp>
        <p:nvSpPr>
          <p:cNvPr id="15363"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200">
                <a:solidFill>
                  <a:schemeClr val="tx1"/>
                </a:solidFill>
                <a:latin typeface="Verdana" panose="020B0604030504040204" pitchFamily="34" charset="0"/>
              </a:defRPr>
            </a:lvl1pPr>
            <a:lvl2pPr marL="742950" indent="-285750">
              <a:spcBef>
                <a:spcPct val="20000"/>
              </a:spcBef>
              <a:buChar char="–"/>
              <a:defRPr>
                <a:solidFill>
                  <a:schemeClr val="tx1"/>
                </a:solidFill>
                <a:latin typeface="Verdana" panose="020B0604030504040204" pitchFamily="34" charset="0"/>
              </a:defRPr>
            </a:lvl2pPr>
            <a:lvl3pPr marL="1143000" indent="-228600">
              <a:spcBef>
                <a:spcPct val="20000"/>
              </a:spcBef>
              <a:buChar char="•"/>
              <a:defRPr sz="1600">
                <a:solidFill>
                  <a:schemeClr val="tx1"/>
                </a:solidFill>
                <a:latin typeface="Verdana" panose="020B0604030504040204" pitchFamily="34" charset="0"/>
              </a:defRPr>
            </a:lvl3pPr>
            <a:lvl4pPr marL="1600200" indent="-228600">
              <a:spcBef>
                <a:spcPct val="20000"/>
              </a:spcBef>
              <a:buChar char="–"/>
              <a:defRPr sz="1400">
                <a:solidFill>
                  <a:schemeClr val="tx1"/>
                </a:solidFill>
                <a:latin typeface="Verdana" panose="020B0604030504040204" pitchFamily="34" charset="0"/>
              </a:defRPr>
            </a:lvl4pPr>
            <a:lvl5pPr marL="2057400" indent="-228600">
              <a:spcBef>
                <a:spcPct val="20000"/>
              </a:spcBef>
              <a:buChar char="»"/>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defRPr>
            </a:lvl9pPr>
          </a:lstStyle>
          <a:p>
            <a:pPr>
              <a:spcBef>
                <a:spcPct val="0"/>
              </a:spcBef>
              <a:buFontTx/>
              <a:buNone/>
            </a:pPr>
            <a:fld id="{02009DDD-8517-4040-92DF-F54F7322E96B}" type="slidenum">
              <a:rPr lang="en-US" altLang="en-US" sz="1400" smtClean="0">
                <a:solidFill>
                  <a:srgbClr val="5F5F5F"/>
                </a:solidFill>
                <a:latin typeface="Arial" panose="020B0604020202020204" pitchFamily="34" charset="0"/>
              </a:rPr>
              <a:pPr>
                <a:spcBef>
                  <a:spcPct val="0"/>
                </a:spcBef>
                <a:buFontTx/>
                <a:buNone/>
              </a:pPr>
              <a:t>7</a:t>
            </a:fld>
            <a:endParaRPr lang="en-US" altLang="en-US" sz="1400" smtClean="0">
              <a:solidFill>
                <a:srgbClr val="5F5F5F"/>
              </a:solidFill>
              <a:latin typeface="Arial" panose="020B0604020202020204" pitchFamily="34" charset="0"/>
            </a:endParaRPr>
          </a:p>
        </p:txBody>
      </p:sp>
      <p:graphicFrame>
        <p:nvGraphicFramePr>
          <p:cNvPr id="4" name="Content Placeholder 3"/>
          <p:cNvGraphicFramePr>
            <a:graphicFrameLocks noGrp="1"/>
          </p:cNvGraphicFramePr>
          <p:nvPr>
            <p:ph idx="1"/>
          </p:nvPr>
        </p:nvGraphicFramePr>
        <p:xfrm>
          <a:off x="596900" y="2359025"/>
          <a:ext cx="8029575" cy="3603949"/>
        </p:xfrm>
        <a:graphic>
          <a:graphicData uri="http://schemas.openxmlformats.org/drawingml/2006/table">
            <a:tbl>
              <a:tblPr firstRow="1" firstCol="1" bandRow="1">
                <a:tableStyleId>{5C22544A-7EE6-4342-B048-85BDC9FD1C3A}</a:tableStyleId>
              </a:tblPr>
              <a:tblGrid>
                <a:gridCol w="4439560">
                  <a:extLst>
                    <a:ext uri="{9D8B030D-6E8A-4147-A177-3AD203B41FA5}">
                      <a16:colId xmlns:a16="http://schemas.microsoft.com/office/drawing/2014/main" val="20000"/>
                    </a:ext>
                  </a:extLst>
                </a:gridCol>
                <a:gridCol w="1197977">
                  <a:extLst>
                    <a:ext uri="{9D8B030D-6E8A-4147-A177-3AD203B41FA5}">
                      <a16:colId xmlns:a16="http://schemas.microsoft.com/office/drawing/2014/main" val="20001"/>
                    </a:ext>
                  </a:extLst>
                </a:gridCol>
                <a:gridCol w="1197977">
                  <a:extLst>
                    <a:ext uri="{9D8B030D-6E8A-4147-A177-3AD203B41FA5}">
                      <a16:colId xmlns:a16="http://schemas.microsoft.com/office/drawing/2014/main" val="20002"/>
                    </a:ext>
                  </a:extLst>
                </a:gridCol>
                <a:gridCol w="1194061">
                  <a:extLst>
                    <a:ext uri="{9D8B030D-6E8A-4147-A177-3AD203B41FA5}">
                      <a16:colId xmlns:a16="http://schemas.microsoft.com/office/drawing/2014/main" val="20003"/>
                    </a:ext>
                  </a:extLst>
                </a:gridCol>
              </a:tblGrid>
              <a:tr h="293471">
                <a:tc gridSpan="4">
                  <a:txBody>
                    <a:bodyPr/>
                    <a:lstStyle/>
                    <a:p>
                      <a:pPr marL="0" marR="0" algn="ctr">
                        <a:lnSpc>
                          <a:spcPct val="107000"/>
                        </a:lnSpc>
                        <a:spcBef>
                          <a:spcPts val="0"/>
                        </a:spcBef>
                        <a:spcAft>
                          <a:spcPts val="800"/>
                        </a:spcAft>
                      </a:pPr>
                      <a:r>
                        <a:rPr lang="en-US" sz="1800" dirty="0">
                          <a:solidFill>
                            <a:schemeClr val="tx1"/>
                          </a:solidFill>
                          <a:effectLst/>
                        </a:rPr>
                        <a:t>CFA Topic Exam Area Weights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14" marR="73014"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79372">
                <a:tc gridSpan="4">
                  <a:txBody>
                    <a:bodyPr/>
                    <a:lstStyle/>
                    <a:p>
                      <a:pPr marL="0" marR="0">
                        <a:lnSpc>
                          <a:spcPct val="107000"/>
                        </a:lnSpc>
                        <a:spcBef>
                          <a:spcPts val="0"/>
                        </a:spcBef>
                        <a:spcAft>
                          <a:spcPts val="0"/>
                        </a:spcAft>
                      </a:pPr>
                      <a:r>
                        <a:rPr lang="en-US" sz="1100" dirty="0">
                          <a:solidFill>
                            <a:schemeClr val="tx1"/>
                          </a:solidFill>
                          <a:effectLst/>
                        </a:rPr>
                        <a:t> </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14" marR="73014"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60899">
                <a:tc>
                  <a:txBody>
                    <a:bodyPr/>
                    <a:lstStyle/>
                    <a:p>
                      <a:pPr marL="0" marR="0">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Topic Area</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Level 1</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Level 2</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Level 3</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extLst>
                  <a:ext uri="{0D108BD9-81ED-4DB2-BD59-A6C34878D82A}">
                    <a16:rowId xmlns:a16="http://schemas.microsoft.com/office/drawing/2014/main" val="10002"/>
                  </a:ext>
                </a:extLst>
              </a:tr>
              <a:tr h="260899">
                <a:tc>
                  <a:txBody>
                    <a:bodyPr/>
                    <a:lstStyle/>
                    <a:p>
                      <a:pPr marL="228600" marR="0" fontAlgn="base">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Ethical and Professional Standards</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15%</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10-15%</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10-15%</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extLst>
                  <a:ext uri="{0D108BD9-81ED-4DB2-BD59-A6C34878D82A}">
                    <a16:rowId xmlns:a16="http://schemas.microsoft.com/office/drawing/2014/main" val="10003"/>
                  </a:ext>
                </a:extLst>
              </a:tr>
              <a:tr h="260899">
                <a:tc>
                  <a:txBody>
                    <a:bodyPr/>
                    <a:lstStyle/>
                    <a:p>
                      <a:pPr marL="228600" marR="0" fontAlgn="base">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Quantitative Methods</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10</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5-10</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0</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extLst>
                  <a:ext uri="{0D108BD9-81ED-4DB2-BD59-A6C34878D82A}">
                    <a16:rowId xmlns:a16="http://schemas.microsoft.com/office/drawing/2014/main" val="10004"/>
                  </a:ext>
                </a:extLst>
              </a:tr>
              <a:tr h="260899">
                <a:tc>
                  <a:txBody>
                    <a:bodyPr/>
                    <a:lstStyle/>
                    <a:p>
                      <a:pPr marL="228600" marR="0" fontAlgn="base">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Economics</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10</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5-10</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5-10</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extLst>
                  <a:ext uri="{0D108BD9-81ED-4DB2-BD59-A6C34878D82A}">
                    <a16:rowId xmlns:a16="http://schemas.microsoft.com/office/drawing/2014/main" val="10005"/>
                  </a:ext>
                </a:extLst>
              </a:tr>
              <a:tr h="260899">
                <a:tc>
                  <a:txBody>
                    <a:bodyPr/>
                    <a:lstStyle/>
                    <a:p>
                      <a:pPr marL="228600" marR="0" fontAlgn="base">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Financial Reporting and Analysis</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15</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10-15</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0</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extLst>
                  <a:ext uri="{0D108BD9-81ED-4DB2-BD59-A6C34878D82A}">
                    <a16:rowId xmlns:a16="http://schemas.microsoft.com/office/drawing/2014/main" val="10006"/>
                  </a:ext>
                </a:extLst>
              </a:tr>
              <a:tr h="260899">
                <a:tc>
                  <a:txBody>
                    <a:bodyPr/>
                    <a:lstStyle/>
                    <a:p>
                      <a:pPr marL="228600" marR="0" fontAlgn="base">
                        <a:lnSpc>
                          <a:spcPct val="107000"/>
                        </a:lnSpc>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Corporate Finance</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10</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5-10</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0</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extLst>
                  <a:ext uri="{0D108BD9-81ED-4DB2-BD59-A6C34878D82A}">
                    <a16:rowId xmlns:a16="http://schemas.microsoft.com/office/drawing/2014/main" val="10007"/>
                  </a:ext>
                </a:extLst>
              </a:tr>
              <a:tr h="260899">
                <a:tc>
                  <a:txBody>
                    <a:bodyPr/>
                    <a:lstStyle/>
                    <a:p>
                      <a:pPr marL="228600" marR="0" fontAlgn="base">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Equity Investments</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11</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10-15</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10-15</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extLst>
                  <a:ext uri="{0D108BD9-81ED-4DB2-BD59-A6C34878D82A}">
                    <a16:rowId xmlns:a16="http://schemas.microsoft.com/office/drawing/2014/main" val="10008"/>
                  </a:ext>
                </a:extLst>
              </a:tr>
              <a:tr h="260899">
                <a:tc>
                  <a:txBody>
                    <a:bodyPr/>
                    <a:lstStyle/>
                    <a:p>
                      <a:pPr marL="228600" marR="0" fontAlgn="base">
                        <a:lnSpc>
                          <a:spcPct val="107000"/>
                        </a:lnSpc>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Fixed Income</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11</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10-15</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15-20</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extLst>
                  <a:ext uri="{0D108BD9-81ED-4DB2-BD59-A6C34878D82A}">
                    <a16:rowId xmlns:a16="http://schemas.microsoft.com/office/drawing/2014/main" val="10009"/>
                  </a:ext>
                </a:extLst>
              </a:tr>
              <a:tr h="260899">
                <a:tc>
                  <a:txBody>
                    <a:bodyPr/>
                    <a:lstStyle/>
                    <a:p>
                      <a:pPr marL="228600" marR="0" fontAlgn="base">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Derivatives</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6</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5-10</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5-10</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extLst>
                  <a:ext uri="{0D108BD9-81ED-4DB2-BD59-A6C34878D82A}">
                    <a16:rowId xmlns:a16="http://schemas.microsoft.com/office/drawing/2014/main" val="10010"/>
                  </a:ext>
                </a:extLst>
              </a:tr>
              <a:tr h="260899">
                <a:tc>
                  <a:txBody>
                    <a:bodyPr/>
                    <a:lstStyle/>
                    <a:p>
                      <a:pPr marL="228600" marR="0" fontAlgn="base">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Alternative Investments</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6</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5-10</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5-10</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extLst>
                  <a:ext uri="{0D108BD9-81ED-4DB2-BD59-A6C34878D82A}">
                    <a16:rowId xmlns:a16="http://schemas.microsoft.com/office/drawing/2014/main" val="10011"/>
                  </a:ext>
                </a:extLst>
              </a:tr>
              <a:tr h="260899">
                <a:tc>
                  <a:txBody>
                    <a:bodyPr/>
                    <a:lstStyle/>
                    <a:p>
                      <a:pPr marL="228600" marR="0" fontAlgn="base">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Portfolio </a:t>
                      </a:r>
                      <a:r>
                        <a:rPr lang="en-US" sz="1600" dirty="0" smtClean="0">
                          <a:solidFill>
                            <a:schemeClr val="tx1"/>
                          </a:solidFill>
                          <a:effectLst/>
                          <a:latin typeface="Arial" panose="020B0604020202020204" pitchFamily="34" charset="0"/>
                          <a:cs typeface="Arial" panose="020B0604020202020204" pitchFamily="34" charset="0"/>
                        </a:rPr>
                        <a:t>Management</a:t>
                      </a:r>
                      <a:r>
                        <a:rPr lang="en-US" sz="1600" baseline="0" dirty="0" smtClean="0">
                          <a:solidFill>
                            <a:schemeClr val="tx1"/>
                          </a:solidFill>
                          <a:effectLst/>
                          <a:latin typeface="Arial" panose="020B0604020202020204" pitchFamily="34" charset="0"/>
                          <a:cs typeface="Arial" panose="020B0604020202020204" pitchFamily="34" charset="0"/>
                        </a:rPr>
                        <a:t> &amp;</a:t>
                      </a:r>
                      <a:r>
                        <a:rPr lang="en-US" sz="1600" dirty="0" smtClean="0">
                          <a:solidFill>
                            <a:schemeClr val="tx1"/>
                          </a:solidFill>
                          <a:effectLst/>
                          <a:latin typeface="Arial" panose="020B0604020202020204" pitchFamily="34" charset="0"/>
                          <a:cs typeface="Arial" panose="020B0604020202020204" pitchFamily="34" charset="0"/>
                        </a:rPr>
                        <a:t> </a:t>
                      </a:r>
                      <a:r>
                        <a:rPr lang="en-US" sz="1600" dirty="0">
                          <a:solidFill>
                            <a:schemeClr val="tx1"/>
                          </a:solidFill>
                          <a:effectLst/>
                          <a:latin typeface="Arial" panose="020B0604020202020204" pitchFamily="34" charset="0"/>
                          <a:cs typeface="Arial" panose="020B0604020202020204" pitchFamily="34" charset="0"/>
                        </a:rPr>
                        <a:t>Wealth Planning</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dirty="0" smtClean="0">
                          <a:solidFill>
                            <a:schemeClr val="tx1"/>
                          </a:solidFill>
                          <a:effectLst/>
                          <a:latin typeface="Arial" panose="020B0604020202020204" pitchFamily="34" charset="0"/>
                          <a:cs typeface="Arial" panose="020B0604020202020204" pitchFamily="34" charset="0"/>
                        </a:rPr>
                        <a:t>6</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5-15</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35-40</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extLst>
                  <a:ext uri="{0D108BD9-81ED-4DB2-BD59-A6C34878D82A}">
                    <a16:rowId xmlns:a16="http://schemas.microsoft.com/office/drawing/2014/main" val="10012"/>
                  </a:ext>
                </a:extLst>
              </a:tr>
              <a:tr h="260899">
                <a:tc>
                  <a:txBody>
                    <a:bodyPr/>
                    <a:lstStyle/>
                    <a:p>
                      <a:pPr marL="228600" marR="0" fontAlgn="base">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Total</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100%</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100%</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tc>
                  <a:txBody>
                    <a:bodyPr/>
                    <a:lstStyle/>
                    <a:p>
                      <a:pPr marL="0" marR="0" algn="ctr">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100%</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14" marR="73014" marT="0" marB="0"/>
                </a:tc>
                <a:extLst>
                  <a:ext uri="{0D108BD9-81ED-4DB2-BD59-A6C34878D82A}">
                    <a16:rowId xmlns:a16="http://schemas.microsoft.com/office/drawing/2014/main" val="10013"/>
                  </a:ext>
                </a:extLst>
              </a:tr>
            </a:tbl>
          </a:graphicData>
        </a:graphic>
      </p:graphicFrame>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066"/>
    </mc:Choice>
    <mc:Fallback xmlns="">
      <p:transition spd="slow" advTm="66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754380" y="923664"/>
            <a:ext cx="6172200" cy="527240"/>
          </a:xfrm>
        </p:spPr>
        <p:txBody>
          <a:bodyPr/>
          <a:lstStyle/>
          <a:p>
            <a:pPr eaLnBrk="1" hangingPunct="1"/>
            <a:r>
              <a:rPr lang="en-US" altLang="en-US" dirty="0" smtClean="0"/>
              <a:t>Full Time Classes</a:t>
            </a:r>
          </a:p>
        </p:txBody>
      </p:sp>
      <p:sp>
        <p:nvSpPr>
          <p:cNvPr id="16387"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1650">
                <a:solidFill>
                  <a:schemeClr val="tx1"/>
                </a:solidFill>
                <a:latin typeface="Verdana" panose="020B0604030504040204" pitchFamily="34" charset="0"/>
              </a:defRPr>
            </a:lvl1pPr>
            <a:lvl2pPr marL="557213" indent="-214313">
              <a:spcBef>
                <a:spcPct val="20000"/>
              </a:spcBef>
              <a:buChar char="–"/>
              <a:defRPr>
                <a:solidFill>
                  <a:schemeClr val="tx1"/>
                </a:solidFill>
                <a:latin typeface="Verdana" panose="020B0604030504040204" pitchFamily="34" charset="0"/>
              </a:defRPr>
            </a:lvl2pPr>
            <a:lvl3pPr marL="857250" indent="-171450">
              <a:spcBef>
                <a:spcPct val="20000"/>
              </a:spcBef>
              <a:buChar char="•"/>
              <a:defRPr sz="1200">
                <a:solidFill>
                  <a:schemeClr val="tx1"/>
                </a:solidFill>
                <a:latin typeface="Verdana" panose="020B0604030504040204" pitchFamily="34" charset="0"/>
              </a:defRPr>
            </a:lvl3pPr>
            <a:lvl4pPr marL="1200150" indent="-171450">
              <a:spcBef>
                <a:spcPct val="20000"/>
              </a:spcBef>
              <a:buChar char="–"/>
              <a:defRPr sz="1050">
                <a:solidFill>
                  <a:schemeClr val="tx1"/>
                </a:solidFill>
                <a:latin typeface="Verdana" panose="020B0604030504040204" pitchFamily="34" charset="0"/>
              </a:defRPr>
            </a:lvl4pPr>
            <a:lvl5pPr marL="1543050" indent="-171450">
              <a:spcBef>
                <a:spcPct val="20000"/>
              </a:spcBef>
              <a:buChar char="»"/>
              <a:defRPr sz="1050">
                <a:solidFill>
                  <a:schemeClr val="tx1"/>
                </a:solidFill>
                <a:latin typeface="Verdana" panose="020B0604030504040204" pitchFamily="34" charset="0"/>
              </a:defRPr>
            </a:lvl5pPr>
            <a:lvl6pPr marL="1885950" indent="-171450" eaLnBrk="0" fontAlgn="base" hangingPunct="0">
              <a:spcBef>
                <a:spcPct val="20000"/>
              </a:spcBef>
              <a:spcAft>
                <a:spcPct val="0"/>
              </a:spcAft>
              <a:buChar char="»"/>
              <a:defRPr sz="1050">
                <a:solidFill>
                  <a:schemeClr val="tx1"/>
                </a:solidFill>
                <a:latin typeface="Verdana" panose="020B0604030504040204" pitchFamily="34" charset="0"/>
              </a:defRPr>
            </a:lvl6pPr>
            <a:lvl7pPr marL="2228850" indent="-171450" eaLnBrk="0" fontAlgn="base" hangingPunct="0">
              <a:spcBef>
                <a:spcPct val="20000"/>
              </a:spcBef>
              <a:spcAft>
                <a:spcPct val="0"/>
              </a:spcAft>
              <a:buChar char="»"/>
              <a:defRPr sz="1050">
                <a:solidFill>
                  <a:schemeClr val="tx1"/>
                </a:solidFill>
                <a:latin typeface="Verdana" panose="020B0604030504040204" pitchFamily="34" charset="0"/>
              </a:defRPr>
            </a:lvl7pPr>
            <a:lvl8pPr marL="2571750" indent="-171450" eaLnBrk="0" fontAlgn="base" hangingPunct="0">
              <a:spcBef>
                <a:spcPct val="20000"/>
              </a:spcBef>
              <a:spcAft>
                <a:spcPct val="0"/>
              </a:spcAft>
              <a:buChar char="»"/>
              <a:defRPr sz="1050">
                <a:solidFill>
                  <a:schemeClr val="tx1"/>
                </a:solidFill>
                <a:latin typeface="Verdana" panose="020B0604030504040204" pitchFamily="34" charset="0"/>
              </a:defRPr>
            </a:lvl8pPr>
            <a:lvl9pPr marL="2914650" indent="-171450" eaLnBrk="0" fontAlgn="base" hangingPunct="0">
              <a:spcBef>
                <a:spcPct val="20000"/>
              </a:spcBef>
              <a:spcAft>
                <a:spcPct val="0"/>
              </a:spcAft>
              <a:buChar char="»"/>
              <a:defRPr sz="1050">
                <a:solidFill>
                  <a:schemeClr val="tx1"/>
                </a:solidFill>
                <a:latin typeface="Verdana" panose="020B0604030504040204" pitchFamily="34" charset="0"/>
              </a:defRPr>
            </a:lvl9pPr>
          </a:lstStyle>
          <a:p>
            <a:pPr>
              <a:spcBef>
                <a:spcPct val="0"/>
              </a:spcBef>
              <a:buFontTx/>
              <a:buNone/>
            </a:pPr>
            <a:fld id="{6B0CDB1A-9B5D-4E97-B14E-AA826EE44004}" type="slidenum">
              <a:rPr lang="en-US" altLang="en-US" sz="1050">
                <a:solidFill>
                  <a:srgbClr val="5F5F5F"/>
                </a:solidFill>
                <a:latin typeface="Arial" panose="020B0604020202020204" pitchFamily="34" charset="0"/>
              </a:rPr>
              <a:pPr>
                <a:spcBef>
                  <a:spcPct val="0"/>
                </a:spcBef>
                <a:buFontTx/>
                <a:buNone/>
              </a:pPr>
              <a:t>8</a:t>
            </a:fld>
            <a:endParaRPr lang="en-US" altLang="en-US" sz="1050">
              <a:solidFill>
                <a:srgbClr val="5F5F5F"/>
              </a:solidFill>
              <a:latin typeface="Arial" panose="020B0604020202020204" pitchFamily="34" charset="0"/>
            </a:endParaRPr>
          </a:p>
        </p:txBody>
      </p:sp>
      <p:sp>
        <p:nvSpPr>
          <p:cNvPr id="14340" name="TextBox 5"/>
          <p:cNvSpPr txBox="1">
            <a:spLocks noChangeArrowheads="1"/>
          </p:cNvSpPr>
          <p:nvPr/>
        </p:nvSpPr>
        <p:spPr bwMode="auto">
          <a:xfrm>
            <a:off x="580444" y="1558457"/>
            <a:ext cx="8106355"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200">
                <a:solidFill>
                  <a:schemeClr val="tx1"/>
                </a:solidFill>
                <a:latin typeface="Verdana" panose="020B0604030504040204" pitchFamily="34" charset="0"/>
              </a:defRPr>
            </a:lvl1pPr>
            <a:lvl2pPr marL="742950" indent="-285750">
              <a:spcBef>
                <a:spcPct val="20000"/>
              </a:spcBef>
              <a:buChar char="–"/>
              <a:defRPr>
                <a:solidFill>
                  <a:schemeClr val="tx1"/>
                </a:solidFill>
                <a:latin typeface="Verdana" panose="020B0604030504040204" pitchFamily="34" charset="0"/>
              </a:defRPr>
            </a:lvl2pPr>
            <a:lvl3pPr marL="1143000" indent="-228600">
              <a:spcBef>
                <a:spcPct val="20000"/>
              </a:spcBef>
              <a:buChar char="•"/>
              <a:defRPr sz="1600">
                <a:solidFill>
                  <a:schemeClr val="tx1"/>
                </a:solidFill>
                <a:latin typeface="Verdana" panose="020B0604030504040204" pitchFamily="34" charset="0"/>
              </a:defRPr>
            </a:lvl3pPr>
            <a:lvl4pPr marL="1600200" indent="-228600">
              <a:spcBef>
                <a:spcPct val="20000"/>
              </a:spcBef>
              <a:buChar char="–"/>
              <a:defRPr sz="1400">
                <a:solidFill>
                  <a:schemeClr val="tx1"/>
                </a:solidFill>
                <a:latin typeface="Verdana" panose="020B0604030504040204" pitchFamily="34" charset="0"/>
              </a:defRPr>
            </a:lvl4pPr>
            <a:lvl5pPr marL="2057400" indent="-228600">
              <a:spcBef>
                <a:spcPct val="20000"/>
              </a:spcBef>
              <a:buChar char="»"/>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defRPr>
            </a:lvl9pPr>
          </a:lstStyle>
          <a:p>
            <a:pPr marL="214313" indent="-214313">
              <a:lnSpc>
                <a:spcPct val="150000"/>
              </a:lnSpc>
              <a:spcBef>
                <a:spcPct val="0"/>
              </a:spcBef>
              <a:defRPr/>
            </a:pPr>
            <a:r>
              <a:rPr lang="en-US" altLang="en-US" sz="1600" dirty="0">
                <a:latin typeface="Arial" panose="020B0604020202020204" pitchFamily="34" charset="0"/>
              </a:rPr>
              <a:t>Begins July </a:t>
            </a:r>
            <a:r>
              <a:rPr lang="en-US" altLang="en-US" sz="1600" dirty="0" smtClean="0">
                <a:latin typeface="Arial" panose="020B0604020202020204" pitchFamily="34" charset="0"/>
              </a:rPr>
              <a:t>12. </a:t>
            </a:r>
            <a:r>
              <a:rPr lang="en-US" altLang="en-US" sz="1600" dirty="0">
                <a:latin typeface="Arial" panose="020B0604020202020204" pitchFamily="34" charset="0"/>
              </a:rPr>
              <a:t>For those exempt from taking our summer classes, classes begin on the first day of the fall term. Classes end 8 months later.</a:t>
            </a:r>
          </a:p>
          <a:p>
            <a:pPr marL="214313" indent="-214313">
              <a:lnSpc>
                <a:spcPct val="150000"/>
              </a:lnSpc>
              <a:spcBef>
                <a:spcPct val="0"/>
              </a:spcBef>
              <a:defRPr/>
            </a:pPr>
            <a:r>
              <a:rPr lang="en-US" altLang="en-US" sz="1600" dirty="0">
                <a:latin typeface="Arial" panose="020B0604020202020204" pitchFamily="34" charset="0"/>
              </a:rPr>
              <a:t>There is no Spring semester start time for full-time students. </a:t>
            </a:r>
          </a:p>
          <a:p>
            <a:pPr marL="214313" indent="-214313">
              <a:spcBef>
                <a:spcPct val="0"/>
              </a:spcBef>
              <a:defRPr/>
            </a:pPr>
            <a:endParaRPr lang="en-US" altLang="en-US" sz="1600" dirty="0">
              <a:latin typeface="Arial" panose="020B0604020202020204" pitchFamily="34" charset="0"/>
            </a:endParaRPr>
          </a:p>
          <a:p>
            <a:pPr marL="214313" indent="-214313">
              <a:spcBef>
                <a:spcPct val="0"/>
              </a:spcBef>
              <a:defRPr/>
            </a:pPr>
            <a:r>
              <a:rPr lang="en-US" altLang="en-US" sz="1600" dirty="0">
                <a:latin typeface="Arial" panose="020B0604020202020204" pitchFamily="34" charset="0"/>
              </a:rPr>
              <a:t>Lock-Step timing – students take all classes together</a:t>
            </a:r>
          </a:p>
          <a:p>
            <a:pPr marL="214313" indent="-214313">
              <a:spcBef>
                <a:spcPct val="0"/>
              </a:spcBef>
              <a:defRPr/>
            </a:pPr>
            <a:endParaRPr lang="en-US" altLang="en-US" sz="1600" dirty="0">
              <a:latin typeface="Arial" panose="020B0604020202020204" pitchFamily="34" charset="0"/>
            </a:endParaRPr>
          </a:p>
          <a:p>
            <a:pPr marL="214313" indent="-214313">
              <a:spcBef>
                <a:spcPct val="0"/>
              </a:spcBef>
              <a:defRPr/>
            </a:pPr>
            <a:r>
              <a:rPr lang="en-US" altLang="en-US" sz="1600" dirty="0">
                <a:latin typeface="Arial" panose="020B0604020202020204" pitchFamily="34" charset="0"/>
              </a:rPr>
              <a:t>Only offered on the New Brunswick campus</a:t>
            </a:r>
          </a:p>
          <a:p>
            <a:pPr marL="214313" indent="-214313">
              <a:spcBef>
                <a:spcPct val="0"/>
              </a:spcBef>
              <a:defRPr/>
            </a:pPr>
            <a:endParaRPr lang="en-US" altLang="en-US" sz="1600" dirty="0">
              <a:latin typeface="Arial" panose="020B0604020202020204" pitchFamily="34" charset="0"/>
            </a:endParaRPr>
          </a:p>
          <a:p>
            <a:pPr marL="214313" indent="-214313">
              <a:spcBef>
                <a:spcPct val="0"/>
              </a:spcBef>
              <a:defRPr/>
            </a:pPr>
            <a:endParaRPr lang="en-US" altLang="en-US" sz="1600" dirty="0">
              <a:latin typeface="Arial" panose="020B0604020202020204" pitchFamily="34" charset="0"/>
            </a:endParaRPr>
          </a:p>
          <a:p>
            <a:pPr marL="214313" indent="-214313">
              <a:spcBef>
                <a:spcPct val="0"/>
              </a:spcBef>
              <a:defRPr/>
            </a:pPr>
            <a:endParaRPr lang="en-US" altLang="en-US" sz="1600" dirty="0">
              <a:latin typeface="Arial" panose="020B0604020202020204" pitchFamily="34" charset="0"/>
            </a:endParaRPr>
          </a:p>
        </p:txBody>
      </p:sp>
      <p:pic>
        <p:nvPicPr>
          <p:cNvPr id="19" name="Audio 1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64178" y="5520928"/>
            <a:ext cx="365522" cy="365522"/>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082657654"/>
              </p:ext>
            </p:extLst>
          </p:nvPr>
        </p:nvGraphicFramePr>
        <p:xfrm>
          <a:off x="644056" y="3757403"/>
          <a:ext cx="8266375" cy="2484120"/>
        </p:xfrm>
        <a:graphic>
          <a:graphicData uri="http://schemas.openxmlformats.org/drawingml/2006/table">
            <a:tbl>
              <a:tblPr/>
              <a:tblGrid>
                <a:gridCol w="4642201">
                  <a:extLst>
                    <a:ext uri="{9D8B030D-6E8A-4147-A177-3AD203B41FA5}">
                      <a16:colId xmlns:a16="http://schemas.microsoft.com/office/drawing/2014/main" val="20000"/>
                    </a:ext>
                  </a:extLst>
                </a:gridCol>
                <a:gridCol w="3624174">
                  <a:extLst>
                    <a:ext uri="{9D8B030D-6E8A-4147-A177-3AD203B41FA5}">
                      <a16:colId xmlns:a16="http://schemas.microsoft.com/office/drawing/2014/main" val="20001"/>
                    </a:ext>
                  </a:extLst>
                </a:gridCol>
              </a:tblGrid>
              <a:tr h="721769">
                <a:tc gridSpan="2">
                  <a:txBody>
                    <a:bodyPr/>
                    <a:lstStyle/>
                    <a:p>
                      <a:pPr algn="ctr" rtl="0" fontAlgn="ctr"/>
                      <a:r>
                        <a:rPr lang="en-US" sz="1600" b="1" i="0" u="none" strike="noStrike" dirty="0" smtClean="0">
                          <a:solidFill>
                            <a:srgbClr val="000000"/>
                          </a:solidFill>
                          <a:effectLst/>
                          <a:latin typeface="Arial" panose="020B0604020202020204" pitchFamily="34" charset="0"/>
                          <a:cs typeface="Arial" panose="020B0604020202020204" pitchFamily="34" charset="0"/>
                        </a:rPr>
                        <a:t>Summer Semester</a:t>
                      </a:r>
                    </a:p>
                    <a:p>
                      <a:pPr algn="ctr" rtl="0" fontAlgn="ctr"/>
                      <a:r>
                        <a:rPr lang="en-US" sz="1600" b="1" i="0" u="none" strike="noStrike" dirty="0" smtClean="0">
                          <a:solidFill>
                            <a:srgbClr val="000000"/>
                          </a:solidFill>
                          <a:effectLst/>
                          <a:latin typeface="Arial" panose="020B0604020202020204" pitchFamily="34" charset="0"/>
                          <a:cs typeface="Arial" panose="020B0604020202020204" pitchFamily="34" charset="0"/>
                        </a:rPr>
                        <a:t>Accounting for Managers                             Summer Intensive Business Eng.</a:t>
                      </a:r>
                    </a:p>
                    <a:p>
                      <a:pPr algn="ctr" rtl="0" fontAlgn="ct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0000"/>
                  </a:ext>
                </a:extLst>
              </a:tr>
              <a:tr h="153296">
                <a:tc>
                  <a:txBody>
                    <a:bodyPr/>
                    <a:lstStyle/>
                    <a:p>
                      <a:pPr algn="l"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extLst>
                  <a:ext uri="{0D108BD9-81ED-4DB2-BD59-A6C34878D82A}">
                    <a16:rowId xmlns:a16="http://schemas.microsoft.com/office/drawing/2014/main" val="10001"/>
                  </a:ext>
                </a:extLst>
              </a:tr>
              <a:tr h="244848">
                <a:tc>
                  <a:txBody>
                    <a:bodyPr/>
                    <a:lstStyle/>
                    <a:p>
                      <a:pPr algn="l" rtl="0" fontAlgn="ctr"/>
                      <a:r>
                        <a:rPr lang="en-US" sz="1600" b="1" i="0" u="none" strike="noStrike" dirty="0">
                          <a:solidFill>
                            <a:srgbClr val="000000"/>
                          </a:solidFill>
                          <a:effectLst/>
                          <a:latin typeface="Arial" panose="020B0604020202020204" pitchFamily="34" charset="0"/>
                          <a:cs typeface="Arial" panose="020B0604020202020204" pitchFamily="34" charset="0"/>
                        </a:rPr>
                        <a:t>Fall Semester</a:t>
                      </a:r>
                    </a:p>
                  </a:txBody>
                  <a:tcPr marL="205740" marR="5715" marT="5715" marB="0" anchor="ctr">
                    <a:lnL>
                      <a:noFill/>
                    </a:lnL>
                    <a:lnR>
                      <a:noFill/>
                    </a:lnR>
                    <a:lnT>
                      <a:noFill/>
                    </a:lnT>
                    <a:lnB>
                      <a:noFill/>
                    </a:lnB>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Spring Semester</a:t>
                      </a:r>
                    </a:p>
                  </a:txBody>
                  <a:tcPr marL="5715" marR="5715" marT="5715" marB="0" anchor="b">
                    <a:lnL>
                      <a:noFill/>
                    </a:lnL>
                    <a:lnR>
                      <a:noFill/>
                    </a:lnR>
                    <a:lnT>
                      <a:noFill/>
                    </a:lnT>
                    <a:lnB>
                      <a:noFill/>
                    </a:lnB>
                  </a:tcPr>
                </a:tc>
                <a:extLst>
                  <a:ext uri="{0D108BD9-81ED-4DB2-BD59-A6C34878D82A}">
                    <a16:rowId xmlns:a16="http://schemas.microsoft.com/office/drawing/2014/main" val="10002"/>
                  </a:ext>
                </a:extLst>
              </a:tr>
              <a:tr h="244848">
                <a:tc>
                  <a:txBody>
                    <a:bodyPr/>
                    <a:lstStyle/>
                    <a:p>
                      <a:pPr algn="l" rtl="0" fontAlgn="ctr"/>
                      <a:r>
                        <a:rPr lang="en-US" sz="1600" b="0" i="0" u="none" strike="noStrike">
                          <a:solidFill>
                            <a:srgbClr val="000000"/>
                          </a:solidFill>
                          <a:effectLst/>
                          <a:latin typeface="Arial" panose="020B0604020202020204" pitchFamily="34" charset="0"/>
                          <a:cs typeface="Arial" panose="020B0604020202020204" pitchFamily="34" charset="0"/>
                        </a:rPr>
                        <a:t>Financial Management</a:t>
                      </a:r>
                    </a:p>
                  </a:txBody>
                  <a:tcPr marL="5715" marR="5715" marT="5715" marB="0" anchor="ctr">
                    <a:lnL>
                      <a:noFill/>
                    </a:lnL>
                    <a:lnR>
                      <a:noFill/>
                    </a:lnR>
                    <a:lnT>
                      <a:noFill/>
                    </a:lnT>
                    <a:lnB>
                      <a:noFill/>
                    </a:lnB>
                  </a:tcPr>
                </a:tc>
                <a:tc>
                  <a:txBody>
                    <a:bodyPr/>
                    <a:lstStyle/>
                    <a:p>
                      <a:pPr algn="l" rtl="0" fontAlgn="ctr"/>
                      <a:r>
                        <a:rPr lang="en-US" sz="1600" b="0" i="0" u="none" strike="noStrike" dirty="0">
                          <a:solidFill>
                            <a:srgbClr val="000000"/>
                          </a:solidFill>
                          <a:effectLst/>
                          <a:latin typeface="Arial" panose="020B0604020202020204" pitchFamily="34" charset="0"/>
                          <a:cs typeface="Arial" panose="020B0604020202020204" pitchFamily="34" charset="0"/>
                        </a:rPr>
                        <a:t>Anal. of Fixed Income</a:t>
                      </a:r>
                    </a:p>
                  </a:txBody>
                  <a:tcPr marL="5715" marR="5715" marT="5715" marB="0" anchor="ctr">
                    <a:lnL>
                      <a:noFill/>
                    </a:lnL>
                    <a:lnR>
                      <a:noFill/>
                    </a:lnR>
                    <a:lnT>
                      <a:noFill/>
                    </a:lnT>
                    <a:lnB>
                      <a:noFill/>
                    </a:lnB>
                  </a:tcPr>
                </a:tc>
                <a:extLst>
                  <a:ext uri="{0D108BD9-81ED-4DB2-BD59-A6C34878D82A}">
                    <a16:rowId xmlns:a16="http://schemas.microsoft.com/office/drawing/2014/main" val="10003"/>
                  </a:ext>
                </a:extLst>
              </a:tr>
              <a:tr h="244848">
                <a:tc>
                  <a:txBody>
                    <a:bodyPr/>
                    <a:lstStyle/>
                    <a:p>
                      <a:pPr algn="l" rtl="0" fontAlgn="ctr"/>
                      <a:r>
                        <a:rPr lang="en-US" sz="1600" b="0" i="0" u="none" strike="noStrike">
                          <a:solidFill>
                            <a:srgbClr val="000000"/>
                          </a:solidFill>
                          <a:effectLst/>
                          <a:latin typeface="Arial" panose="020B0604020202020204" pitchFamily="34" charset="0"/>
                          <a:cs typeface="Arial" panose="020B0604020202020204" pitchFamily="34" charset="0"/>
                        </a:rPr>
                        <a:t>Aggregate Economic Anal.</a:t>
                      </a:r>
                    </a:p>
                  </a:txBody>
                  <a:tcPr marL="5715" marR="5715" marT="5715" marB="0" anchor="ctr">
                    <a:lnL>
                      <a:noFill/>
                    </a:lnL>
                    <a:lnR>
                      <a:noFill/>
                    </a:lnR>
                    <a:lnT>
                      <a:noFill/>
                    </a:lnT>
                    <a:lnB>
                      <a:noFill/>
                    </a:lnB>
                  </a:tcPr>
                </a:tc>
                <a:tc>
                  <a:txBody>
                    <a:bodyPr/>
                    <a:lstStyle/>
                    <a:p>
                      <a:pPr algn="l" rtl="0" fontAlgn="ctr"/>
                      <a:r>
                        <a:rPr lang="en-US" sz="1600" b="0" i="0" u="none" strike="noStrike" dirty="0">
                          <a:solidFill>
                            <a:srgbClr val="000000"/>
                          </a:solidFill>
                          <a:effectLst/>
                          <a:latin typeface="Arial" panose="020B0604020202020204" pitchFamily="34" charset="0"/>
                          <a:cs typeface="Arial" panose="020B0604020202020204" pitchFamily="34" charset="0"/>
                        </a:rPr>
                        <a:t>Portfolio Management</a:t>
                      </a:r>
                    </a:p>
                  </a:txBody>
                  <a:tcPr marL="5715" marR="5715" marT="5715" marB="0" anchor="ctr">
                    <a:lnL>
                      <a:noFill/>
                    </a:lnL>
                    <a:lnR>
                      <a:noFill/>
                    </a:lnR>
                    <a:lnT>
                      <a:noFill/>
                    </a:lnT>
                    <a:lnB>
                      <a:noFill/>
                    </a:lnB>
                  </a:tcPr>
                </a:tc>
                <a:extLst>
                  <a:ext uri="{0D108BD9-81ED-4DB2-BD59-A6C34878D82A}">
                    <a16:rowId xmlns:a16="http://schemas.microsoft.com/office/drawing/2014/main" val="10004"/>
                  </a:ext>
                </a:extLst>
              </a:tr>
              <a:tr h="244848">
                <a:tc>
                  <a:txBody>
                    <a:bodyPr/>
                    <a:lstStyle/>
                    <a:p>
                      <a:pPr algn="l" rtl="0" fontAlgn="ctr"/>
                      <a:r>
                        <a:rPr lang="en-US" sz="1600" b="0" i="0" u="none" strike="noStrike">
                          <a:solidFill>
                            <a:srgbClr val="000000"/>
                          </a:solidFill>
                          <a:effectLst/>
                          <a:latin typeface="Arial" panose="020B0604020202020204" pitchFamily="34" charset="0"/>
                          <a:cs typeface="Arial" panose="020B0604020202020204" pitchFamily="34" charset="0"/>
                        </a:rPr>
                        <a:t>Managerial Economic Anal.</a:t>
                      </a:r>
                    </a:p>
                  </a:txBody>
                  <a:tcPr marL="5715" marR="5715" marT="5715" marB="0" anchor="ctr">
                    <a:lnL>
                      <a:noFill/>
                    </a:lnL>
                    <a:lnR>
                      <a:noFill/>
                    </a:lnR>
                    <a:lnT>
                      <a:noFill/>
                    </a:lnT>
                    <a:lnB>
                      <a:noFill/>
                    </a:lnB>
                  </a:tcPr>
                </a:tc>
                <a:tc>
                  <a:txBody>
                    <a:bodyPr/>
                    <a:lstStyle/>
                    <a:p>
                      <a:pPr algn="l" rtl="0" fontAlgn="ctr"/>
                      <a:r>
                        <a:rPr lang="en-US" sz="1600" b="0" i="0" u="none" strike="noStrike" dirty="0">
                          <a:solidFill>
                            <a:srgbClr val="000000"/>
                          </a:solidFill>
                          <a:effectLst/>
                          <a:latin typeface="Arial" panose="020B0604020202020204" pitchFamily="34" charset="0"/>
                          <a:cs typeface="Arial" panose="020B0604020202020204" pitchFamily="34" charset="0"/>
                        </a:rPr>
                        <a:t>Derivatives</a:t>
                      </a:r>
                    </a:p>
                  </a:txBody>
                  <a:tcPr marL="5715" marR="5715" marT="5715" marB="0" anchor="ctr">
                    <a:lnL>
                      <a:noFill/>
                    </a:lnL>
                    <a:lnR>
                      <a:noFill/>
                    </a:lnR>
                    <a:lnT>
                      <a:noFill/>
                    </a:lnT>
                    <a:lnB>
                      <a:noFill/>
                    </a:lnB>
                  </a:tcPr>
                </a:tc>
                <a:extLst>
                  <a:ext uri="{0D108BD9-81ED-4DB2-BD59-A6C34878D82A}">
                    <a16:rowId xmlns:a16="http://schemas.microsoft.com/office/drawing/2014/main" val="10005"/>
                  </a:ext>
                </a:extLst>
              </a:tr>
              <a:tr h="244848">
                <a:tc>
                  <a:txBody>
                    <a:bodyPr/>
                    <a:lstStyle/>
                    <a:p>
                      <a:pPr algn="l" rtl="0" fontAlgn="ctr"/>
                      <a:r>
                        <a:rPr lang="en-US" sz="1600" b="0" i="0" u="none" strike="noStrike">
                          <a:solidFill>
                            <a:srgbClr val="000000"/>
                          </a:solidFill>
                          <a:effectLst/>
                          <a:latin typeface="Arial" panose="020B0604020202020204" pitchFamily="34" charset="0"/>
                          <a:cs typeface="Arial" panose="020B0604020202020204" pitchFamily="34" charset="0"/>
                        </a:rPr>
                        <a:t>Research Methods</a:t>
                      </a:r>
                    </a:p>
                  </a:txBody>
                  <a:tcPr marL="5715" marR="5715" marT="5715" marB="0" anchor="ctr">
                    <a:lnL>
                      <a:noFill/>
                    </a:lnL>
                    <a:lnR>
                      <a:noFill/>
                    </a:lnR>
                    <a:lnT>
                      <a:noFill/>
                    </a:lnT>
                    <a:lnB>
                      <a:noFill/>
                    </a:lnB>
                  </a:tcPr>
                </a:tc>
                <a:tc>
                  <a:txBody>
                    <a:bodyPr/>
                    <a:lstStyle/>
                    <a:p>
                      <a:pPr algn="l" rtl="0" fontAlgn="ctr"/>
                      <a:r>
                        <a:rPr lang="en-US" sz="1600" b="0" i="0" u="none" strike="noStrike" dirty="0">
                          <a:solidFill>
                            <a:srgbClr val="000000"/>
                          </a:solidFill>
                          <a:effectLst/>
                          <a:latin typeface="Arial" panose="020B0604020202020204" pitchFamily="34" charset="0"/>
                          <a:cs typeface="Arial" panose="020B0604020202020204" pitchFamily="34" charset="0"/>
                        </a:rPr>
                        <a:t>Fin. Statement Anal.</a:t>
                      </a:r>
                    </a:p>
                  </a:txBody>
                  <a:tcPr marL="5715" marR="5715" marT="5715" marB="0" anchor="ctr">
                    <a:lnL>
                      <a:noFill/>
                    </a:lnL>
                    <a:lnR>
                      <a:noFill/>
                    </a:lnR>
                    <a:lnT>
                      <a:noFill/>
                    </a:lnT>
                    <a:lnB>
                      <a:noFill/>
                    </a:lnB>
                  </a:tcPr>
                </a:tc>
                <a:extLst>
                  <a:ext uri="{0D108BD9-81ED-4DB2-BD59-A6C34878D82A}">
                    <a16:rowId xmlns:a16="http://schemas.microsoft.com/office/drawing/2014/main" val="10006"/>
                  </a:ext>
                </a:extLst>
              </a:tr>
              <a:tr h="244848">
                <a:tc>
                  <a:txBody>
                    <a:bodyPr/>
                    <a:lstStyle/>
                    <a:p>
                      <a:pPr algn="l" rtl="0" fontAlgn="ctr"/>
                      <a:r>
                        <a:rPr lang="en-US" sz="1600" b="0" i="0" u="none" strike="noStrike" dirty="0">
                          <a:solidFill>
                            <a:srgbClr val="000000"/>
                          </a:solidFill>
                          <a:effectLst/>
                          <a:latin typeface="Arial" panose="020B0604020202020204" pitchFamily="34" charset="0"/>
                          <a:cs typeface="Arial" panose="020B0604020202020204" pitchFamily="34" charset="0"/>
                        </a:rPr>
                        <a:t>Investment Anal.</a:t>
                      </a:r>
                    </a:p>
                  </a:txBody>
                  <a:tcPr marL="5715" marR="5715" marT="5715" marB="0" anchor="ctr">
                    <a:lnL>
                      <a:noFill/>
                    </a:lnL>
                    <a:lnR>
                      <a:noFill/>
                    </a:lnR>
                    <a:lnT>
                      <a:noFill/>
                    </a:lnT>
                    <a:lnB>
                      <a:noFill/>
                    </a:lnB>
                  </a:tcPr>
                </a:tc>
                <a:tc>
                  <a:txBody>
                    <a:bodyPr/>
                    <a:lstStyle/>
                    <a:p>
                      <a:pPr algn="l" rtl="0" fontAlgn="ctr"/>
                      <a:r>
                        <a:rPr lang="en-US" sz="1600" b="0" i="0" u="none" strike="noStrike" dirty="0">
                          <a:solidFill>
                            <a:srgbClr val="000000"/>
                          </a:solidFill>
                          <a:effectLst/>
                          <a:latin typeface="Arial" panose="020B0604020202020204" pitchFamily="34" charset="0"/>
                          <a:cs typeface="Arial" panose="020B0604020202020204" pitchFamily="34" charset="0"/>
                        </a:rPr>
                        <a:t>Real Estate &amp; Alt. Inv.</a:t>
                      </a:r>
                    </a:p>
                  </a:txBody>
                  <a:tcPr marL="5715" marR="5715" marT="5715" marB="0" anchor="ctr">
                    <a:lnL>
                      <a:noFill/>
                    </a:lnL>
                    <a:lnR>
                      <a:noFill/>
                    </a:lnR>
                    <a:lnT>
                      <a:noFill/>
                    </a:lnT>
                    <a:lnB>
                      <a:noFill/>
                    </a:lnB>
                  </a:tcPr>
                </a:tc>
                <a:extLst>
                  <a:ext uri="{0D108BD9-81ED-4DB2-BD59-A6C34878D82A}">
                    <a16:rowId xmlns:a16="http://schemas.microsoft.com/office/drawing/2014/main" val="10007"/>
                  </a:ext>
                </a:extLst>
              </a:tr>
            </a:tbl>
          </a:graphicData>
        </a:graphic>
      </p:graphicFrame>
    </p:spTree>
    <p:custDataLst>
      <p:tags r:id="rId1"/>
    </p:custDataLst>
    <p:extLst>
      <p:ext uri="{BB962C8B-B14F-4D97-AF65-F5344CB8AC3E}">
        <p14:creationId xmlns:p14="http://schemas.microsoft.com/office/powerpoint/2010/main" val="3390864071"/>
      </p:ext>
    </p:extLst>
  </p:cSld>
  <p:clrMapOvr>
    <a:masterClrMapping/>
  </p:clrMapOvr>
  <mc:AlternateContent xmlns:mc="http://schemas.openxmlformats.org/markup-compatibility/2006" xmlns:p14="http://schemas.microsoft.com/office/powerpoint/2010/main">
    <mc:Choice Requires="p14">
      <p:transition spd="slow" p14:dur="2000" advTm="39528"/>
    </mc:Choice>
    <mc:Fallback xmlns="">
      <p:transition spd="slow" advTm="39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par>
                                <p:cTn id="7" presetID="1" presetClass="entr" presetSubtype="0" fill="hold" grpId="0" nodeType="withEffect">
                                  <p:stCondLst>
                                    <p:cond delay="0"/>
                                  </p:stCondLst>
                                  <p:childTnLst>
                                    <p:set>
                                      <p:cBhvr>
                                        <p:cTn id="8" dur="1" fill="hold">
                                          <p:stCondLst>
                                            <p:cond delay="0"/>
                                          </p:stCondLst>
                                        </p:cTn>
                                        <p:tgtEl>
                                          <p:spTgt spid="1638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9"/>
                </p:tgtEl>
              </p:cMediaNode>
            </p:audio>
          </p:childTnLst>
        </p:cTn>
      </p:par>
    </p:tnLst>
    <p:bldLst>
      <p:bldP spid="16386" grpId="0"/>
      <p:bldP spid="143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775958"/>
            <a:ext cx="8229600" cy="702986"/>
          </a:xfrm>
        </p:spPr>
        <p:txBody>
          <a:bodyPr/>
          <a:lstStyle/>
          <a:p>
            <a:pPr eaLnBrk="1" hangingPunct="1"/>
            <a:r>
              <a:rPr lang="en-US" altLang="en-US" dirty="0" smtClean="0"/>
              <a:t>Full Time Classes (continued)</a:t>
            </a:r>
          </a:p>
        </p:txBody>
      </p:sp>
      <p:sp>
        <p:nvSpPr>
          <p:cNvPr id="16387"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200">
                <a:solidFill>
                  <a:schemeClr val="tx1"/>
                </a:solidFill>
                <a:latin typeface="Verdana" panose="020B0604030504040204" pitchFamily="34" charset="0"/>
              </a:defRPr>
            </a:lvl1pPr>
            <a:lvl2pPr marL="742950" indent="-285750">
              <a:spcBef>
                <a:spcPct val="20000"/>
              </a:spcBef>
              <a:buChar char="–"/>
              <a:defRPr>
                <a:solidFill>
                  <a:schemeClr val="tx1"/>
                </a:solidFill>
                <a:latin typeface="Verdana" panose="020B0604030504040204" pitchFamily="34" charset="0"/>
              </a:defRPr>
            </a:lvl2pPr>
            <a:lvl3pPr marL="1143000" indent="-228600">
              <a:spcBef>
                <a:spcPct val="20000"/>
              </a:spcBef>
              <a:buChar char="•"/>
              <a:defRPr sz="1600">
                <a:solidFill>
                  <a:schemeClr val="tx1"/>
                </a:solidFill>
                <a:latin typeface="Verdana" panose="020B0604030504040204" pitchFamily="34" charset="0"/>
              </a:defRPr>
            </a:lvl3pPr>
            <a:lvl4pPr marL="1600200" indent="-228600">
              <a:spcBef>
                <a:spcPct val="20000"/>
              </a:spcBef>
              <a:buChar char="–"/>
              <a:defRPr sz="1400">
                <a:solidFill>
                  <a:schemeClr val="tx1"/>
                </a:solidFill>
                <a:latin typeface="Verdana" panose="020B0604030504040204" pitchFamily="34" charset="0"/>
              </a:defRPr>
            </a:lvl4pPr>
            <a:lvl5pPr marL="2057400" indent="-228600">
              <a:spcBef>
                <a:spcPct val="20000"/>
              </a:spcBef>
              <a:buChar char="»"/>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defRPr>
            </a:lvl9pPr>
          </a:lstStyle>
          <a:p>
            <a:pPr>
              <a:spcBef>
                <a:spcPct val="0"/>
              </a:spcBef>
              <a:buFontTx/>
              <a:buNone/>
            </a:pPr>
            <a:fld id="{6B0CDB1A-9B5D-4E97-B14E-AA826EE44004}" type="slidenum">
              <a:rPr lang="en-US" altLang="en-US" sz="1400" smtClean="0">
                <a:solidFill>
                  <a:srgbClr val="5F5F5F"/>
                </a:solidFill>
                <a:latin typeface="Arial" panose="020B0604020202020204" pitchFamily="34" charset="0"/>
              </a:rPr>
              <a:pPr>
                <a:spcBef>
                  <a:spcPct val="0"/>
                </a:spcBef>
                <a:buFontTx/>
                <a:buNone/>
              </a:pPr>
              <a:t>9</a:t>
            </a:fld>
            <a:endParaRPr lang="en-US" altLang="en-US" sz="1400" smtClean="0">
              <a:solidFill>
                <a:srgbClr val="5F5F5F"/>
              </a:solidFill>
              <a:latin typeface="Arial" panose="020B0604020202020204" pitchFamily="34" charset="0"/>
            </a:endParaRPr>
          </a:p>
        </p:txBody>
      </p:sp>
      <p:sp>
        <p:nvSpPr>
          <p:cNvPr id="14340" name="TextBox 5"/>
          <p:cNvSpPr txBox="1">
            <a:spLocks noChangeArrowheads="1"/>
          </p:cNvSpPr>
          <p:nvPr/>
        </p:nvSpPr>
        <p:spPr bwMode="auto">
          <a:xfrm>
            <a:off x="819938" y="1336499"/>
            <a:ext cx="8107362"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Verdana" panose="020B0604030504040204" pitchFamily="34" charset="0"/>
              </a:defRPr>
            </a:lvl1pPr>
            <a:lvl2pPr marL="742950" indent="-285750">
              <a:spcBef>
                <a:spcPct val="20000"/>
              </a:spcBef>
              <a:buChar char="–"/>
              <a:defRPr>
                <a:solidFill>
                  <a:schemeClr val="tx1"/>
                </a:solidFill>
                <a:latin typeface="Verdana" panose="020B0604030504040204" pitchFamily="34" charset="0"/>
              </a:defRPr>
            </a:lvl2pPr>
            <a:lvl3pPr marL="1143000" indent="-228600">
              <a:spcBef>
                <a:spcPct val="20000"/>
              </a:spcBef>
              <a:buChar char="•"/>
              <a:defRPr sz="1600">
                <a:solidFill>
                  <a:schemeClr val="tx1"/>
                </a:solidFill>
                <a:latin typeface="Verdana" panose="020B0604030504040204" pitchFamily="34" charset="0"/>
              </a:defRPr>
            </a:lvl3pPr>
            <a:lvl4pPr marL="1600200" indent="-228600">
              <a:spcBef>
                <a:spcPct val="20000"/>
              </a:spcBef>
              <a:buChar char="–"/>
              <a:defRPr sz="1400">
                <a:solidFill>
                  <a:schemeClr val="tx1"/>
                </a:solidFill>
                <a:latin typeface="Verdana" panose="020B0604030504040204" pitchFamily="34" charset="0"/>
              </a:defRPr>
            </a:lvl4pPr>
            <a:lvl5pPr marL="2057400" indent="-228600">
              <a:spcBef>
                <a:spcPct val="20000"/>
              </a:spcBef>
              <a:buChar char="»"/>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defRPr>
            </a:lvl9pPr>
          </a:lstStyle>
          <a:p>
            <a:pPr marL="285750" indent="-285750" eaLnBrk="1" hangingPunct="1">
              <a:lnSpc>
                <a:spcPct val="150000"/>
              </a:lnSpc>
              <a:spcBef>
                <a:spcPct val="0"/>
              </a:spcBef>
              <a:defRPr/>
            </a:pPr>
            <a:r>
              <a:rPr lang="en-US" altLang="en-US" sz="1800" dirty="0" smtClean="0">
                <a:latin typeface="Arial" panose="020B0604020202020204" pitchFamily="34" charset="0"/>
              </a:rPr>
              <a:t>Waivers</a:t>
            </a:r>
            <a:endParaRPr lang="en-US" altLang="en-US" sz="1400" dirty="0" smtClean="0">
              <a:latin typeface="Arial" panose="020B0604020202020204" pitchFamily="34" charset="0"/>
            </a:endParaRPr>
          </a:p>
          <a:p>
            <a:pPr marL="1028700" lvl="1" eaLnBrk="1" hangingPunct="1">
              <a:lnSpc>
                <a:spcPct val="150000"/>
              </a:lnSpc>
              <a:spcBef>
                <a:spcPct val="0"/>
              </a:spcBef>
              <a:defRPr/>
            </a:pPr>
            <a:r>
              <a:rPr lang="en-US" altLang="en-US" sz="1400" dirty="0" smtClean="0">
                <a:latin typeface="Arial" panose="020B0604020202020204" pitchFamily="34" charset="0"/>
              </a:rPr>
              <a:t>If you have studied in the United States, the United Kingdom, New Zealand, or Australia for at least two years you are exempt from taking Summer Intensive Business English</a:t>
            </a:r>
          </a:p>
          <a:p>
            <a:pPr marL="1028700" lvl="1" eaLnBrk="1" hangingPunct="1">
              <a:lnSpc>
                <a:spcPct val="150000"/>
              </a:lnSpc>
              <a:spcBef>
                <a:spcPct val="0"/>
              </a:spcBef>
              <a:defRPr/>
            </a:pPr>
            <a:r>
              <a:rPr lang="en-US" altLang="en-US" sz="1400" dirty="0" smtClean="0">
                <a:latin typeface="Arial" panose="020B0604020202020204" pitchFamily="34" charset="0"/>
              </a:rPr>
              <a:t>If you have taken a US financial accounting class in the past 3 years and obtained a B grade or better – you are waived from taking our Accounting for Managers class.</a:t>
            </a:r>
          </a:p>
          <a:p>
            <a:pPr marL="1028700" lvl="1" eaLnBrk="1" hangingPunct="1">
              <a:lnSpc>
                <a:spcPct val="150000"/>
              </a:lnSpc>
              <a:spcBef>
                <a:spcPct val="0"/>
              </a:spcBef>
              <a:defRPr/>
            </a:pPr>
            <a:r>
              <a:rPr lang="en-US" altLang="en-US" sz="1400" dirty="0" smtClean="0">
                <a:latin typeface="Arial" panose="020B0604020202020204" pitchFamily="34" charset="0"/>
              </a:rPr>
              <a:t>All other classes must be taken at Rutgers.</a:t>
            </a:r>
            <a:endParaRPr lang="en-US" altLang="en-US" sz="1400" dirty="0">
              <a:latin typeface="Arial" panose="020B0604020202020204" pitchFamily="34" charset="0"/>
            </a:endParaRPr>
          </a:p>
          <a:p>
            <a:pPr marL="285750" indent="-285750" eaLnBrk="1" hangingPunct="1">
              <a:spcBef>
                <a:spcPct val="0"/>
              </a:spcBef>
              <a:defRPr/>
            </a:pPr>
            <a:endParaRPr lang="en-US" altLang="en-US" sz="1800" dirty="0" smtClean="0">
              <a:latin typeface="Arial" panose="020B0604020202020204" pitchFamily="34" charset="0"/>
            </a:endParaRPr>
          </a:p>
          <a:p>
            <a:pPr marL="285750" indent="-285750" eaLnBrk="1" hangingPunct="1">
              <a:spcBef>
                <a:spcPct val="0"/>
              </a:spcBef>
              <a:defRPr/>
            </a:pPr>
            <a:endParaRPr lang="en-US" altLang="en-US" sz="1800" dirty="0" smtClean="0">
              <a:latin typeface="Arial" panose="020B0604020202020204" pitchFamily="34" charset="0"/>
            </a:endParaRPr>
          </a:p>
          <a:p>
            <a:pPr marL="285750" indent="-285750" eaLnBrk="1" hangingPunct="1">
              <a:spcBef>
                <a:spcPct val="0"/>
              </a:spcBef>
              <a:defRPr/>
            </a:pPr>
            <a:endParaRPr lang="en-US" altLang="en-US" sz="1800" dirty="0" smtClean="0">
              <a:latin typeface="Arial" panose="020B0604020202020204" pitchFamily="34"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360650949"/>
      </p:ext>
    </p:extLst>
  </p:cSld>
  <p:clrMapOvr>
    <a:masterClrMapping/>
  </p:clrMapOvr>
  <mc:AlternateContent xmlns:mc="http://schemas.openxmlformats.org/markup-compatibility/2006" xmlns:p14="http://schemas.microsoft.com/office/powerpoint/2010/main">
    <mc:Choice Requires="p14">
      <p:transition spd="slow" p14:dur="2000" advTm="26546"/>
    </mc:Choice>
    <mc:Fallback xmlns="">
      <p:transition spd="slow" advTm="26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1638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16386" grpId="0"/>
      <p:bldP spid="14340"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029&quot;&gt;&lt;object type=&quot;3&quot; unique_id=&quot;10030&quot;&gt;&lt;property id=&quot;20148&quot; value=&quot;5&quot;/&gt;&lt;property id=&quot;20300&quot; value=&quot;Slide 1 - &amp;quot;Master of Financial Analysis Program&amp;#x0D;&amp;#x0A;&amp;quot;&quot;/&gt;&lt;property id=&quot;20307&quot; value=&quot;256&quot;/&gt;&lt;/object&gt;&lt;object type=&quot;3&quot; unique_id=&quot;10031&quot;&gt;&lt;property id=&quot;20148&quot; value=&quot;5&quot;/&gt;&lt;property id=&quot;20300&quot; value=&quot;Slide 2 - &amp;quot;MFinA prepares students to take the CFA&amp;quot;&quot;/&gt;&lt;property id=&quot;20307&quot; value=&quot;257&quot;/&gt;&lt;/object&gt;&lt;object type=&quot;3&quot; unique_id=&quot;10032&quot;&gt;&lt;property id=&quot;20148&quot; value=&quot;5&quot;/&gt;&lt;property id=&quot;20300&quot; value=&quot;Slide 3 - &amp;quot;Is the MFinA Program just a training program to become a financial analyst?&amp;quot;&quot;/&gt;&lt;property id=&quot;20307&quot; value=&quot;258&quot;/&gt;&lt;/object&gt;&lt;object type=&quot;3&quot; unique_id=&quot;10033&quot;&gt;&lt;property id=&quot;20148&quot; value=&quot;5&quot;/&gt;&lt;property id=&quot;20300&quot; value=&quot;Slide 4 - &amp;quot;Curriculum&amp;quot;&quot;/&gt;&lt;property id=&quot;20307&quot; value=&quot;262&quot;/&gt;&lt;/object&gt;&lt;object type=&quot;3&quot; unique_id=&quot;10034&quot;&gt;&lt;property id=&quot;20148&quot; value=&quot;5&quot;/&gt;&lt;property id=&quot;20300&quot; value=&quot;Slide 5 - &amp;quot;What are the program's admission standards?&amp;quot;&quot;/&gt;&lt;property id=&quot;20307&quot; value=&quot;259&quot;/&gt;&lt;/object&gt;&lt;object type=&quot;3&quot; unique_id=&quot;10035&quot;&gt;&lt;property id=&quot;20148&quot; value=&quot;5&quot;/&gt;&lt;property id=&quot;20300&quot; value=&quot;Slide 6 - &amp;quot;What is the timing of the Master of Financial Analysis program relative to the CFA exams?&amp;quot;&quot;/&gt;&lt;property id=&quot;20307&quot; value=&quot;260&quot;/&gt;&lt;/object&gt;&lt;object type=&quot;3&quot; unique_id=&quot;10036&quot;&gt;&lt;property id=&quot;20148&quot; value=&quot;5&quot;/&gt;&lt;property id=&quot;20300&quot; value=&quot;Slide 7 - &amp;quot;I have heard that I should take a review course before I take the CFA Level I exam. How can I do that?&amp;#x0D;&amp;#x0A;&amp;quot;&quot;/&gt;&lt;property id=&quot;20307&quot; value=&quot;263&quot;/&gt;&lt;/object&gt;&lt;object type=&quot;3&quot; unique_id=&quot;10037&quot;&gt;&lt;property id=&quot;20148&quot; value=&quot;5&quot;/&gt;&lt;property id=&quot;20300&quot; value=&quot;Slide 8 - &amp;quot;Does the program accept transfer credit?&amp;#x0D;&amp;#x0A;&amp;quot;&quot;/&gt;&lt;property id=&quot;20307&quot; value=&quot;264&quot;/&gt;&lt;/object&gt;&lt;object type=&quot;3&quot; unique_id=&quot;10038&quot;&gt;&lt;property id=&quot;20148&quot; value=&quot;5&quot;/&gt;&lt;property id=&quot;20300&quot; value=&quot;Slide 9 - &amp;quot;Any Questions?&amp;quot;&quot;/&gt;&lt;property id=&quot;20307&quot; value=&quot;265&quot;/&gt;&lt;/object&gt;&lt;/object&gt;&lt;object type=&quot;8&quot; unique_id=&quot;10049&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TIMING" val="|2.6"/>
</p:tagLst>
</file>

<file path=ppt/tags/tag11.xml><?xml version="1.0" encoding="utf-8"?>
<p:tagLst xmlns:a="http://schemas.openxmlformats.org/drawingml/2006/main" xmlns:r="http://schemas.openxmlformats.org/officeDocument/2006/relationships" xmlns:p="http://schemas.openxmlformats.org/presentationml/2006/main">
  <p:tag name="TIMING" val="|2.6"/>
</p:tagLst>
</file>

<file path=ppt/tags/tag12.xml><?xml version="1.0" encoding="utf-8"?>
<p:tagLst xmlns:a="http://schemas.openxmlformats.org/drawingml/2006/main" xmlns:r="http://schemas.openxmlformats.org/officeDocument/2006/relationships" xmlns:p="http://schemas.openxmlformats.org/presentationml/2006/main">
  <p:tag name="TIMING" val="|18.8"/>
</p:tagLst>
</file>

<file path=ppt/tags/tag13.xml><?xml version="1.0" encoding="utf-8"?>
<p:tagLst xmlns:a="http://schemas.openxmlformats.org/drawingml/2006/main" xmlns:r="http://schemas.openxmlformats.org/officeDocument/2006/relationships" xmlns:p="http://schemas.openxmlformats.org/presentationml/2006/main">
  <p:tag name="TIMING" val="|2|8.6|7|19.3"/>
</p:tagLst>
</file>

<file path=ppt/tags/tag14.xml><?xml version="1.0" encoding="utf-8"?>
<p:tagLst xmlns:a="http://schemas.openxmlformats.org/drawingml/2006/main" xmlns:r="http://schemas.openxmlformats.org/officeDocument/2006/relationships" xmlns:p="http://schemas.openxmlformats.org/presentationml/2006/main">
  <p:tag name="TIMING" val="|6"/>
</p:tagLst>
</file>

<file path=ppt/tags/tag15.xml><?xml version="1.0" encoding="utf-8"?>
<p:tagLst xmlns:a="http://schemas.openxmlformats.org/drawingml/2006/main" xmlns:r="http://schemas.openxmlformats.org/officeDocument/2006/relationships" xmlns:p="http://schemas.openxmlformats.org/presentationml/2006/main">
  <p:tag name="TIMING" val="|10.6|6.6|8.1"/>
</p:tagLst>
</file>

<file path=ppt/tags/tag2.xml><?xml version="1.0" encoding="utf-8"?>
<p:tagLst xmlns:a="http://schemas.openxmlformats.org/drawingml/2006/main" xmlns:r="http://schemas.openxmlformats.org/officeDocument/2006/relationships" xmlns:p="http://schemas.openxmlformats.org/presentationml/2006/main">
  <p:tag name="TIMING" val="|5.8|3|17.2|12.3"/>
</p:tagLst>
</file>

<file path=ppt/tags/tag3.xml><?xml version="1.0" encoding="utf-8"?>
<p:tagLst xmlns:a="http://schemas.openxmlformats.org/drawingml/2006/main" xmlns:r="http://schemas.openxmlformats.org/officeDocument/2006/relationships" xmlns:p="http://schemas.openxmlformats.org/presentationml/2006/main">
  <p:tag name="TIMING" val="|9.9|1.9|1.2|1.1|2|1.2|1.8|1.3|1.4|1.4"/>
</p:tagLst>
</file>

<file path=ppt/tags/tag4.xml><?xml version="1.0" encoding="utf-8"?>
<p:tagLst xmlns:a="http://schemas.openxmlformats.org/drawingml/2006/main" xmlns:r="http://schemas.openxmlformats.org/officeDocument/2006/relationships" xmlns:p="http://schemas.openxmlformats.org/presentationml/2006/main">
  <p:tag name="TIMING" val="|8.5|12.5"/>
</p:tagLst>
</file>

<file path=ppt/tags/tag5.xml><?xml version="1.0" encoding="utf-8"?>
<p:tagLst xmlns:a="http://schemas.openxmlformats.org/drawingml/2006/main" xmlns:r="http://schemas.openxmlformats.org/officeDocument/2006/relationships" xmlns:p="http://schemas.openxmlformats.org/presentationml/2006/main">
  <p:tag name="TIMING" val="|6.6"/>
</p:tagLst>
</file>

<file path=ppt/tags/tag6.xml><?xml version="1.0" encoding="utf-8"?>
<p:tagLst xmlns:a="http://schemas.openxmlformats.org/drawingml/2006/main" xmlns:r="http://schemas.openxmlformats.org/officeDocument/2006/relationships" xmlns:p="http://schemas.openxmlformats.org/presentationml/2006/main">
  <p:tag name="TIMING" val="|8.9"/>
</p:tagLst>
</file>

<file path=ppt/tags/tag7.xml><?xml version="1.0" encoding="utf-8"?>
<p:tagLst xmlns:a="http://schemas.openxmlformats.org/drawingml/2006/main" xmlns:r="http://schemas.openxmlformats.org/officeDocument/2006/relationships" xmlns:p="http://schemas.openxmlformats.org/presentationml/2006/main">
  <p:tag name="TIMING" val="|7.4"/>
</p:tagLst>
</file>

<file path=ppt/tags/tag8.xml><?xml version="1.0" encoding="utf-8"?>
<p:tagLst xmlns:a="http://schemas.openxmlformats.org/drawingml/2006/main" xmlns:r="http://schemas.openxmlformats.org/officeDocument/2006/relationships" xmlns:p="http://schemas.openxmlformats.org/presentationml/2006/main">
  <p:tag name="TIMING" val="|1.6"/>
</p:tagLst>
</file>

<file path=ppt/tags/tag9.xml><?xml version="1.0" encoding="utf-8"?>
<p:tagLst xmlns:a="http://schemas.openxmlformats.org/drawingml/2006/main" xmlns:r="http://schemas.openxmlformats.org/officeDocument/2006/relationships" xmlns:p="http://schemas.openxmlformats.org/presentationml/2006/main">
  <p:tag name="TIMING" val="|0.8"/>
</p:tagLst>
</file>

<file path=ppt/theme/theme1.xml><?xml version="1.0" encoding="utf-8"?>
<a:theme xmlns:a="http://schemas.openxmlformats.org/drawingml/2006/main" name="RUTemplate_Formata_B">
  <a:themeElements>
    <a:clrScheme name="RUTemplate_Formata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Template_Formata_B">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Template_Formata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Template_Formata_B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Template_Formata_B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Template_Formata_B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Template_Formata_B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Template_Formata_B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Template_Formata_B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Template_Formata_B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Template_Formata_B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Template_Formata_B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Template_Formata_B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Template_Formata_B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7241</TotalTime>
  <Words>1498</Words>
  <Application>Microsoft Office PowerPoint</Application>
  <PresentationFormat>On-screen Show (4:3)</PresentationFormat>
  <Paragraphs>274</Paragraphs>
  <Slides>17</Slides>
  <Notes>6</Notes>
  <HiddenSlides>0</HiddenSlides>
  <MMClips>17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Helvetica</vt:lpstr>
      <vt:lpstr>Times New Roman</vt:lpstr>
      <vt:lpstr>Trebuchet MS</vt:lpstr>
      <vt:lpstr>Verdana</vt:lpstr>
      <vt:lpstr>RUTemplate_Formata_B</vt:lpstr>
      <vt:lpstr>Master of Financial Analysis Program </vt:lpstr>
      <vt:lpstr>MFinA prepares students to take the CFA</vt:lpstr>
      <vt:lpstr>CFA Program Candidate Body of Knowledge™ (CBOK™),</vt:lpstr>
      <vt:lpstr>Code of Ethics and Standards of Professional Conduct</vt:lpstr>
      <vt:lpstr>Is the MFinA Program just a training program to become a financial analyst?</vt:lpstr>
      <vt:lpstr>Does the MFinA Program just prepare you for Level 1 of the CFA exam?  Our Classes Prepare you for all 3 Levels </vt:lpstr>
      <vt:lpstr>All 3 levels test on basically the same topics. The coverage of each topic varies</vt:lpstr>
      <vt:lpstr>Full Time Classes</vt:lpstr>
      <vt:lpstr>Full Time Classes (continued)</vt:lpstr>
      <vt:lpstr>Part-time Options and Start Times</vt:lpstr>
      <vt:lpstr>PT Curriculum</vt:lpstr>
      <vt:lpstr>The 20 Month Part Time program is designed to give students sufficient time between semesters to plan vacations and other activities. </vt:lpstr>
      <vt:lpstr>What is the timing of the Master of Financial Analysis program relative to the CFA exams?</vt:lpstr>
      <vt:lpstr>What are the program's admission standards?</vt:lpstr>
      <vt:lpstr>I have heard that I should take a review course before I take the CFA Level I exam. How can I do that? </vt:lpstr>
      <vt:lpstr>MBA v CFA (MFinA)</vt:lpstr>
      <vt:lpstr>Any Questions?</vt:lpstr>
    </vt:vector>
  </TitlesOfParts>
  <Company>University Relations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eburris</dc:creator>
  <cp:lastModifiedBy>Daniel Weaver</cp:lastModifiedBy>
  <cp:revision>58</cp:revision>
  <dcterms:created xsi:type="dcterms:W3CDTF">2007-03-27T17:32:19Z</dcterms:created>
  <dcterms:modified xsi:type="dcterms:W3CDTF">2021-05-11T22:55:05Z</dcterms:modified>
</cp:coreProperties>
</file>